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</p:sldIdLst>
  <p:sldSz cy="5143500" cx="9144000"/>
  <p:notesSz cx="6858000" cy="9144000"/>
  <p:embeddedFontLst>
    <p:embeddedFont>
      <p:font typeface="Adamina"/>
      <p:regular r:id="rId3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483A6868-23C3-486E-9F07-BED2B514F7A4}">
  <a:tblStyle styleId="{483A6868-23C3-486E-9F07-BED2B514F7A4}" styleName="Table_0">
    <a:wholeTbl>
      <a:tcTxStyle>
        <a:font>
          <a:latin typeface="Arial"/>
          <a:ea typeface="Arial"/>
          <a:cs typeface="Arial"/>
        </a:font>
        <a:srgbClr val="000000"/>
      </a:tcTx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29" Type="http://schemas.openxmlformats.org/officeDocument/2006/relationships/slide" Target="slides/slide23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11" Type="http://schemas.openxmlformats.org/officeDocument/2006/relationships/slide" Target="slides/slide5.xml"/><Relationship Id="rId33" Type="http://schemas.openxmlformats.org/officeDocument/2006/relationships/font" Target="fonts/Adamina-regular.fntdata"/><Relationship Id="rId10" Type="http://schemas.openxmlformats.org/officeDocument/2006/relationships/slide" Target="slides/slide4.xml"/><Relationship Id="rId32" Type="http://schemas.openxmlformats.org/officeDocument/2006/relationships/slide" Target="slides/slide26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260e1125875_0_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260e1125875_0_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373c6bd6416_0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g373c6bd6416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260e1125875_0_8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Google Shape;155;g260e1125875_0_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28d94bd1d75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28d94bd1d75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28d94bd1d75_1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" name="Google Shape;176;g28d94bd1d75_1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2911c9489a2_0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2911c9489a2_0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2f5916382a1_0_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2f5916382a1_0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373c6bd6416_0_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Google Shape;203;g373c6bd6416_0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260e1125875_0_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" name="Google Shape;208;g260e1125875_0_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279944a122d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" name="Google Shape;228;g279944a122d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260e1125875_0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g260e1125875_0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373c6bd6416_0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" name="Google Shape;241;g373c6bd6416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2f5916382a1_0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Google Shape;246;g2f5916382a1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g373c6bd6416_0_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8" name="Google Shape;258;g373c6bd6416_0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g260e1125875_0_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3" name="Google Shape;263;g260e1125875_0_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260e1125875_0_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6" name="Google Shape;276;g260e1125875_0_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g373c6bd6416_0_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9" name="Google Shape;289;g373c6bd6416_0_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g23ba841e7a3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4" name="Google Shape;294;g23ba841e7a3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373c6bd6416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373c6bd6416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371641efede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371641efede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260e1125875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260e1125875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260e1125875_0_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260e1125875_0_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3323bebfcfc_1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3323bebfcfc_1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371641efede_1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371641efede_1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373c6bd6416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373c6bd6416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2.jpg"/><Relationship Id="rId4" Type="http://schemas.openxmlformats.org/officeDocument/2006/relationships/image" Target="../media/image2.jpg"/><Relationship Id="rId5" Type="http://schemas.openxmlformats.org/officeDocument/2006/relationships/image" Target="../media/image1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9.jpg"/><Relationship Id="rId4" Type="http://schemas.openxmlformats.org/officeDocument/2006/relationships/hyperlink" Target="https://www.eventbrite.com/e/1261513864929?aff=oddtdtcreator" TargetMode="External"/><Relationship Id="rId11" Type="http://schemas.openxmlformats.org/officeDocument/2006/relationships/slide" Target="/ppt/slides/slide5.xml"/><Relationship Id="rId10" Type="http://schemas.openxmlformats.org/officeDocument/2006/relationships/slide" Target="/ppt/slides/slide5.xml"/><Relationship Id="rId9" Type="http://schemas.openxmlformats.org/officeDocument/2006/relationships/slide" Target="/ppt/slides/slide5.xml"/><Relationship Id="rId5" Type="http://schemas.openxmlformats.org/officeDocument/2006/relationships/hyperlink" Target="https://ibrs.virtconf.page/" TargetMode="External"/><Relationship Id="rId6" Type="http://schemas.openxmlformats.org/officeDocument/2006/relationships/image" Target="../media/image4.png"/><Relationship Id="rId7" Type="http://schemas.openxmlformats.org/officeDocument/2006/relationships/slide" Target="/ppt/slides/slide18.xml"/><Relationship Id="rId8" Type="http://schemas.openxmlformats.org/officeDocument/2006/relationships/slide" Target="/ppt/slides/slide21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8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9.jpg"/><Relationship Id="rId4" Type="http://schemas.openxmlformats.org/officeDocument/2006/relationships/hyperlink" Target="mailto:ibrs@atsu.edu" TargetMode="External"/><Relationship Id="rId11" Type="http://schemas.openxmlformats.org/officeDocument/2006/relationships/slide" Target="/ppt/slides/slide5.xml"/><Relationship Id="rId10" Type="http://schemas.openxmlformats.org/officeDocument/2006/relationships/slide" Target="/ppt/slides/slide5.xml"/><Relationship Id="rId9" Type="http://schemas.openxmlformats.org/officeDocument/2006/relationships/slide" Target="/ppt/slides/slide5.xml"/><Relationship Id="rId5" Type="http://schemas.openxmlformats.org/officeDocument/2006/relationships/hyperlink" Target="mailto:ibrs@atsu.edu" TargetMode="External"/><Relationship Id="rId6" Type="http://schemas.openxmlformats.org/officeDocument/2006/relationships/hyperlink" Target="mailto:ibrs@atsu.edu" TargetMode="External"/><Relationship Id="rId7" Type="http://schemas.openxmlformats.org/officeDocument/2006/relationships/slide" Target="/ppt/slides/slide18.xml"/><Relationship Id="rId8" Type="http://schemas.openxmlformats.org/officeDocument/2006/relationships/slide" Target="/ppt/slides/slide21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9.jpg"/><Relationship Id="rId4" Type="http://schemas.openxmlformats.org/officeDocument/2006/relationships/image" Target="../media/image20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9.jpg"/><Relationship Id="rId4" Type="http://schemas.openxmlformats.org/officeDocument/2006/relationships/image" Target="../media/image21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9.jpg"/><Relationship Id="rId4" Type="http://schemas.openxmlformats.org/officeDocument/2006/relationships/image" Target="../media/image16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9.jpg"/></Relationships>
</file>

<file path=ppt/slides/_rels/slide18.xml.rels><?xml version="1.0" encoding="UTF-8" standalone="yes"?><Relationships xmlns="http://schemas.openxmlformats.org/package/2006/relationships"><Relationship Id="rId11" Type="http://schemas.openxmlformats.org/officeDocument/2006/relationships/slide" Target="/ppt/slides/slide5.xml"/><Relationship Id="rId10" Type="http://schemas.openxmlformats.org/officeDocument/2006/relationships/slide" Target="/ppt/slides/slide21.xml"/><Relationship Id="rId13" Type="http://schemas.openxmlformats.org/officeDocument/2006/relationships/slide" Target="/ppt/slides/slide5.xml"/><Relationship Id="rId12" Type="http://schemas.openxmlformats.org/officeDocument/2006/relationships/slide" Target="/ppt/slides/slide5.xml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9.jpg"/><Relationship Id="rId4" Type="http://schemas.openxmlformats.org/officeDocument/2006/relationships/hyperlink" Target="https://docs.google.com/presentation/d/1ZKTAfoCweHWREh1VyCFZxgG5QJYQR7HT/edit?usp=drive_link&amp;ouid=111118839919643235141&amp;rtpof=true&amp;sd=true" TargetMode="External"/><Relationship Id="rId9" Type="http://schemas.openxmlformats.org/officeDocument/2006/relationships/slide" Target="/ppt/slides/slide18.xml"/><Relationship Id="rId5" Type="http://schemas.openxmlformats.org/officeDocument/2006/relationships/hyperlink" Target="https://docs.google.com/presentation/d/10Lwzq2zWdMlDu-y0v6pTejzH_ff9Z5Of/edit?usp=drive_link&amp;ouid=111118839919643235141&amp;rtpof=true&amp;sd=true" TargetMode="External"/><Relationship Id="rId6" Type="http://schemas.openxmlformats.org/officeDocument/2006/relationships/hyperlink" Target="mailto:ibrs@atsu.edu" TargetMode="External"/><Relationship Id="rId7" Type="http://schemas.openxmlformats.org/officeDocument/2006/relationships/slide" Target="/ppt/slides/slide5.xml"/><Relationship Id="rId8" Type="http://schemas.openxmlformats.org/officeDocument/2006/relationships/slide" Target="/ppt/slides/slide5.xml"/></Relationships>
</file>

<file path=ppt/slides/_rels/slide19.xml.rels><?xml version="1.0" encoding="UTF-8" standalone="yes"?><Relationships xmlns="http://schemas.openxmlformats.org/package/2006/relationships"><Relationship Id="rId11" Type="http://schemas.openxmlformats.org/officeDocument/2006/relationships/slide" Target="/ppt/slides/slide5.xml"/><Relationship Id="rId10" Type="http://schemas.openxmlformats.org/officeDocument/2006/relationships/slide" Target="/ppt/slides/slide21.xml"/><Relationship Id="rId13" Type="http://schemas.openxmlformats.org/officeDocument/2006/relationships/slide" Target="/ppt/slides/slide5.xml"/><Relationship Id="rId12" Type="http://schemas.openxmlformats.org/officeDocument/2006/relationships/slide" Target="/ppt/slides/slide5.xml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9.jpg"/><Relationship Id="rId4" Type="http://schemas.openxmlformats.org/officeDocument/2006/relationships/hyperlink" Target="mailto:jcarroll@atsu.edu" TargetMode="External"/><Relationship Id="rId9" Type="http://schemas.openxmlformats.org/officeDocument/2006/relationships/slide" Target="/ppt/slides/slide18.xml"/><Relationship Id="rId5" Type="http://schemas.openxmlformats.org/officeDocument/2006/relationships/hyperlink" Target="mailto:jcarroll@atsu.edu" TargetMode="External"/><Relationship Id="rId6" Type="http://schemas.openxmlformats.org/officeDocument/2006/relationships/slide" Target="/ppt/slides/slide5.xml"/><Relationship Id="rId7" Type="http://schemas.openxmlformats.org/officeDocument/2006/relationships/slide" Target="/ppt/slides/slide5.xml"/><Relationship Id="rId8" Type="http://schemas.openxmlformats.org/officeDocument/2006/relationships/slide" Target="/ppt/slides/slide5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4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0.jpg"/></Relationships>
</file>

<file path=ppt/slides/_rels/slide21.xml.rels><?xml version="1.0" encoding="UTF-8" standalone="yes"?><Relationships xmlns="http://schemas.openxmlformats.org/package/2006/relationships"><Relationship Id="rId10" Type="http://schemas.openxmlformats.org/officeDocument/2006/relationships/slide" Target="/ppt/slides/slide5.xml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9.jpg"/><Relationship Id="rId4" Type="http://schemas.openxmlformats.org/officeDocument/2006/relationships/hyperlink" Target="mailto:ibrs@atsu.edu" TargetMode="External"/><Relationship Id="rId9" Type="http://schemas.openxmlformats.org/officeDocument/2006/relationships/slide" Target="/ppt/slides/slide5.xml"/><Relationship Id="rId5" Type="http://schemas.openxmlformats.org/officeDocument/2006/relationships/slide" Target="/ppt/slides/slide18.xml"/><Relationship Id="rId6" Type="http://schemas.openxmlformats.org/officeDocument/2006/relationships/slide" Target="/ppt/slides/slide21.xml"/><Relationship Id="rId7" Type="http://schemas.openxmlformats.org/officeDocument/2006/relationships/slide" Target="/ppt/slides/slide21.xml"/><Relationship Id="rId8" Type="http://schemas.openxmlformats.org/officeDocument/2006/relationships/slide" Target="/ppt/slides/slide5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1.jpg"/></Relationships>
</file>

<file path=ppt/slides/_rels/slide23.xml.rels><?xml version="1.0" encoding="UTF-8" standalone="yes"?><Relationships xmlns="http://schemas.openxmlformats.org/package/2006/relationships"><Relationship Id="rId11" Type="http://schemas.openxmlformats.org/officeDocument/2006/relationships/slide" Target="/ppt/slides/slide5.xml"/><Relationship Id="rId10" Type="http://schemas.openxmlformats.org/officeDocument/2006/relationships/slide" Target="/ppt/slides/slide5.xml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9.jpg"/><Relationship Id="rId4" Type="http://schemas.openxmlformats.org/officeDocument/2006/relationships/slide" Target="/ppt/slides/slide5.xml"/><Relationship Id="rId9" Type="http://schemas.openxmlformats.org/officeDocument/2006/relationships/slide" Target="/ppt/slides/slide5.xml"/><Relationship Id="rId5" Type="http://schemas.openxmlformats.org/officeDocument/2006/relationships/slide" Target="/ppt/slides/slide5.xml"/><Relationship Id="rId6" Type="http://schemas.openxmlformats.org/officeDocument/2006/relationships/slide" Target="/ppt/slides/slide5.xml"/><Relationship Id="rId7" Type="http://schemas.openxmlformats.org/officeDocument/2006/relationships/slide" Target="/ppt/slides/slide18.xml"/><Relationship Id="rId8" Type="http://schemas.openxmlformats.org/officeDocument/2006/relationships/slide" Target="/ppt/slides/slide21.xml"/></Relationships>
</file>

<file path=ppt/slides/_rels/slide24.xml.rels><?xml version="1.0" encoding="UTF-8" standalone="yes"?><Relationships xmlns="http://schemas.openxmlformats.org/package/2006/relationships"><Relationship Id="rId20" Type="http://schemas.openxmlformats.org/officeDocument/2006/relationships/slide" Target="/ppt/slides/slide5.xml"/><Relationship Id="rId11" Type="http://schemas.openxmlformats.org/officeDocument/2006/relationships/hyperlink" Target="https://app.gather.town/app/XQiCSiulmYVOi4p3/IBRS?spawnToken=DebyQrFHSZWCHle1lN_F" TargetMode="External"/><Relationship Id="rId10" Type="http://schemas.openxmlformats.org/officeDocument/2006/relationships/hyperlink" Target="https://app.gather.town/app/XQiCSiulmYVOi4p3/IBRS?spawnToken=DebyQrFHSZWCHle1lN_F" TargetMode="External"/><Relationship Id="rId13" Type="http://schemas.openxmlformats.org/officeDocument/2006/relationships/slide" Target="/ppt/slides/slide5.xml"/><Relationship Id="rId12" Type="http://schemas.openxmlformats.org/officeDocument/2006/relationships/hyperlink" Target="https://app.gather.town/app/XQiCSiulmYVOi4p3/IBRS?spawnToken=uc7QeYOGRBKMkZrGBiuW" TargetMode="External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9.jpg"/><Relationship Id="rId4" Type="http://schemas.openxmlformats.org/officeDocument/2006/relationships/hyperlink" Target="https://app.gather.town/app/XQiCSiulmYVOi4p3/IBRS?spawnToken=uc7QeYOGRBKMkZrGBiuW" TargetMode="External"/><Relationship Id="rId9" Type="http://schemas.openxmlformats.org/officeDocument/2006/relationships/hyperlink" Target="https://app.gather.town/app/XQiCSiulmYVOi4p3/IBRS?spawnToken=uc7QeYOGRBKMkZrGBiuW" TargetMode="External"/><Relationship Id="rId15" Type="http://schemas.openxmlformats.org/officeDocument/2006/relationships/slide" Target="/ppt/slides/slide5.xml"/><Relationship Id="rId14" Type="http://schemas.openxmlformats.org/officeDocument/2006/relationships/slide" Target="/ppt/slides/slide5.xml"/><Relationship Id="rId17" Type="http://schemas.openxmlformats.org/officeDocument/2006/relationships/slide" Target="/ppt/slides/slide21.xml"/><Relationship Id="rId16" Type="http://schemas.openxmlformats.org/officeDocument/2006/relationships/slide" Target="/ppt/slides/slide18.xml"/><Relationship Id="rId5" Type="http://schemas.openxmlformats.org/officeDocument/2006/relationships/hyperlink" Target="https://app.gather.town/app/XQiCSiulmYVOi4p3/IBRS?spawnToken=uc7QeYOGRBKMkZrGBiuW" TargetMode="External"/><Relationship Id="rId19" Type="http://schemas.openxmlformats.org/officeDocument/2006/relationships/slide" Target="/ppt/slides/slide5.xml"/><Relationship Id="rId6" Type="http://schemas.openxmlformats.org/officeDocument/2006/relationships/hyperlink" Target="https://app.gather.town/app/XQiCSiulmYVOi4p3/IBRS?spawnToken=uc7QeYOGRBKMkZrGBiuW" TargetMode="External"/><Relationship Id="rId18" Type="http://schemas.openxmlformats.org/officeDocument/2006/relationships/slide" Target="/ppt/slides/slide5.xml"/><Relationship Id="rId7" Type="http://schemas.openxmlformats.org/officeDocument/2006/relationships/hyperlink" Target="https://app.gather.town/app/XQiCSiulmYVOi4p3/IBRS?spawnToken=DebyQrFHSZWCHle1lN_F" TargetMode="External"/><Relationship Id="rId8" Type="http://schemas.openxmlformats.org/officeDocument/2006/relationships/hyperlink" Target="https://app.gather.town/app/XQiCSiulmYVOi4p3/IBRS?spawnToken=uc7QeYOGRBKMkZrGBiuW" TargetMode="Externa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3.jpg"/></Relationships>
</file>

<file path=ppt/slides/_rels/slide26.xml.rels><?xml version="1.0" encoding="UTF-8" standalone="yes"?><Relationships xmlns="http://schemas.openxmlformats.org/package/2006/relationships"><Relationship Id="rId11" Type="http://schemas.openxmlformats.org/officeDocument/2006/relationships/slide" Target="/ppt/slides/slide18.xml"/><Relationship Id="rId10" Type="http://schemas.openxmlformats.org/officeDocument/2006/relationships/slide" Target="/ppt/slides/slide5.xml"/><Relationship Id="rId13" Type="http://schemas.openxmlformats.org/officeDocument/2006/relationships/slide" Target="/ppt/slides/slide5.xml"/><Relationship Id="rId12" Type="http://schemas.openxmlformats.org/officeDocument/2006/relationships/slide" Target="/ppt/slides/slide21.xml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9.jpg"/><Relationship Id="rId4" Type="http://schemas.openxmlformats.org/officeDocument/2006/relationships/hyperlink" Target="mailto:ibrs@atsu.edu" TargetMode="External"/><Relationship Id="rId9" Type="http://schemas.openxmlformats.org/officeDocument/2006/relationships/slide" Target="/ppt/slides/slide5.xml"/><Relationship Id="rId15" Type="http://schemas.openxmlformats.org/officeDocument/2006/relationships/slide" Target="/ppt/slides/slide5.xml"/><Relationship Id="rId14" Type="http://schemas.openxmlformats.org/officeDocument/2006/relationships/slide" Target="/ppt/slides/slide5.xml"/><Relationship Id="rId5" Type="http://schemas.openxmlformats.org/officeDocument/2006/relationships/hyperlink" Target="http://atsu.edu/ibrs" TargetMode="External"/><Relationship Id="rId6" Type="http://schemas.openxmlformats.org/officeDocument/2006/relationships/image" Target="../media/image15.png"/><Relationship Id="rId7" Type="http://schemas.openxmlformats.org/officeDocument/2006/relationships/image" Target="../media/image1.jpg"/><Relationship Id="rId8" Type="http://schemas.openxmlformats.org/officeDocument/2006/relationships/slide" Target="/ppt/slides/slide5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jpg"/><Relationship Id="rId4" Type="http://schemas.openxmlformats.org/officeDocument/2006/relationships/hyperlink" Target="https://www.eventbrite.com/e/2025-at-still-university-interdisciplinary-biomedical-research-symposium-tickets-1261513864929?aff=oddtdtcreator" TargetMode="External"/><Relationship Id="rId5" Type="http://schemas.openxmlformats.org/officeDocument/2006/relationships/hyperlink" Target="https://www.eventbrite.com/e/2025-at-still-university-interdisciplinary-biomedical-research-symposium-tickets-1261513864929?aff=oddtdtcreator" TargetMode="Externa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9.jpg"/><Relationship Id="rId4" Type="http://schemas.openxmlformats.org/officeDocument/2006/relationships/hyperlink" Target="mailto:ibrs@atsu.edu" TargetMode="External"/><Relationship Id="rId11" Type="http://schemas.openxmlformats.org/officeDocument/2006/relationships/slide" Target="/ppt/slides/slide5.xml"/><Relationship Id="rId10" Type="http://schemas.openxmlformats.org/officeDocument/2006/relationships/slide" Target="/ppt/slides/slide5.xml"/><Relationship Id="rId9" Type="http://schemas.openxmlformats.org/officeDocument/2006/relationships/slide" Target="/ppt/slides/slide5.xml"/><Relationship Id="rId5" Type="http://schemas.openxmlformats.org/officeDocument/2006/relationships/hyperlink" Target="mailto:jcarroll@atsu.edu" TargetMode="External"/><Relationship Id="rId6" Type="http://schemas.openxmlformats.org/officeDocument/2006/relationships/hyperlink" Target="mailto:ibrs@atsu.edu" TargetMode="External"/><Relationship Id="rId7" Type="http://schemas.openxmlformats.org/officeDocument/2006/relationships/slide" Target="/ppt/slides/slide18.xml"/><Relationship Id="rId8" Type="http://schemas.openxmlformats.org/officeDocument/2006/relationships/slide" Target="/ppt/slides/slide21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9.jpg"/><Relationship Id="rId4" Type="http://schemas.openxmlformats.org/officeDocument/2006/relationships/slide" Target="/ppt/slides/slide18.xml"/><Relationship Id="rId5" Type="http://schemas.openxmlformats.org/officeDocument/2006/relationships/slide" Target="/ppt/slides/slide21.xml"/><Relationship Id="rId6" Type="http://schemas.openxmlformats.org/officeDocument/2006/relationships/slide" Target="/ppt/slides/slide5.xml"/><Relationship Id="rId7" Type="http://schemas.openxmlformats.org/officeDocument/2006/relationships/slide" Target="/ppt/slides/slide5.xml"/><Relationship Id="rId8" Type="http://schemas.openxmlformats.org/officeDocument/2006/relationships/slide" Target="/ppt/slides/slide5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9.jpg"/><Relationship Id="rId4" Type="http://schemas.openxmlformats.org/officeDocument/2006/relationships/slide" Target="/ppt/slides/slide18.xml"/><Relationship Id="rId5" Type="http://schemas.openxmlformats.org/officeDocument/2006/relationships/slide" Target="/ppt/slides/slide21.xml"/><Relationship Id="rId6" Type="http://schemas.openxmlformats.org/officeDocument/2006/relationships/slide" Target="/ppt/slides/slide5.xml"/><Relationship Id="rId7" Type="http://schemas.openxmlformats.org/officeDocument/2006/relationships/slide" Target="/ppt/slides/slide5.xml"/><Relationship Id="rId8" Type="http://schemas.openxmlformats.org/officeDocument/2006/relationships/slide" Target="/ppt/slides/slide5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7.jpg"/><Relationship Id="rId4" Type="http://schemas.openxmlformats.org/officeDocument/2006/relationships/hyperlink" Target="https://www.eventbrite.com/e/2025-at-still-university-interdisciplinary-biomedical-research-symposium-tickets-1261513864929?aff=oddtdtcreator" TargetMode="Externa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6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" name="Google Shape;55;p13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6" name="Google Shape;56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200" y="-11312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57;p13"/>
          <p:cNvSpPr txBox="1"/>
          <p:nvPr/>
        </p:nvSpPr>
        <p:spPr>
          <a:xfrm>
            <a:off x="3684425" y="1604325"/>
            <a:ext cx="5625600" cy="57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Adamina"/>
                <a:ea typeface="Adamina"/>
                <a:cs typeface="Adamina"/>
                <a:sym typeface="Adamina"/>
              </a:rPr>
              <a:t>A.T. Still Research Institute</a:t>
            </a:r>
            <a:endParaRPr>
              <a:latin typeface="Adamina"/>
              <a:ea typeface="Adamina"/>
              <a:cs typeface="Adamina"/>
              <a:sym typeface="Adamin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Adamina"/>
                <a:ea typeface="Adamina"/>
                <a:cs typeface="Adamina"/>
                <a:sym typeface="Adamina"/>
              </a:rPr>
              <a:t>Interdisciplinary Biomedical Research Symposium</a:t>
            </a:r>
            <a:endParaRPr>
              <a:latin typeface="Adamina"/>
              <a:ea typeface="Adamina"/>
              <a:cs typeface="Adamina"/>
              <a:sym typeface="Adamin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" name="Google Shape;58;p13"/>
          <p:cNvSpPr txBox="1"/>
          <p:nvPr/>
        </p:nvSpPr>
        <p:spPr>
          <a:xfrm>
            <a:off x="3684425" y="2154875"/>
            <a:ext cx="5105400" cy="9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700">
                <a:solidFill>
                  <a:schemeClr val="dk1"/>
                </a:solidFill>
                <a:latin typeface="Adamina"/>
                <a:ea typeface="Adamina"/>
                <a:cs typeface="Adamina"/>
                <a:sym typeface="Adamina"/>
              </a:rPr>
              <a:t>Information for </a:t>
            </a:r>
            <a:endParaRPr sz="2700">
              <a:solidFill>
                <a:schemeClr val="dk1"/>
              </a:solidFill>
              <a:latin typeface="Adamina"/>
              <a:ea typeface="Adamina"/>
              <a:cs typeface="Adamina"/>
              <a:sym typeface="Adamin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700">
                <a:solidFill>
                  <a:schemeClr val="dk1"/>
                </a:solidFill>
                <a:latin typeface="Adamina"/>
                <a:ea typeface="Adamina"/>
                <a:cs typeface="Adamina"/>
                <a:sym typeface="Adamina"/>
              </a:rPr>
              <a:t>IBRS Presenters</a:t>
            </a:r>
            <a:endParaRPr sz="2700">
              <a:latin typeface="Adamina"/>
              <a:ea typeface="Adamina"/>
              <a:cs typeface="Adamina"/>
              <a:sym typeface="Adamina"/>
            </a:endParaRPr>
          </a:p>
        </p:txBody>
      </p:sp>
      <p:pic>
        <p:nvPicPr>
          <p:cNvPr id="59" name="Google Shape;59;p13" title="ATSRI Logo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17275" y="3945050"/>
            <a:ext cx="4305274" cy="72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-11300"/>
            <a:ext cx="3532027" cy="5154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5" name="Google Shape;135;p2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36" name="Google Shape;136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22"/>
          <p:cNvSpPr txBox="1"/>
          <p:nvPr/>
        </p:nvSpPr>
        <p:spPr>
          <a:xfrm>
            <a:off x="454650" y="352275"/>
            <a:ext cx="5786400" cy="54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latin typeface="Adamina"/>
                <a:ea typeface="Adamina"/>
                <a:cs typeface="Adamina"/>
                <a:sym typeface="Adamina"/>
              </a:rPr>
              <a:t>Abstract Guidelines</a:t>
            </a:r>
            <a:endParaRPr b="1" sz="3000">
              <a:latin typeface="Adamina"/>
              <a:ea typeface="Adamina"/>
              <a:cs typeface="Adamina"/>
              <a:sym typeface="Adamina"/>
            </a:endParaRPr>
          </a:p>
        </p:txBody>
      </p:sp>
      <p:sp>
        <p:nvSpPr>
          <p:cNvPr id="138" name="Google Shape;138;p22"/>
          <p:cNvSpPr txBox="1"/>
          <p:nvPr/>
        </p:nvSpPr>
        <p:spPr>
          <a:xfrm>
            <a:off x="906325" y="985475"/>
            <a:ext cx="6389100" cy="395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1"/>
                </a:solidFill>
                <a:latin typeface="Adamina"/>
                <a:ea typeface="Adamina"/>
                <a:cs typeface="Adamina"/>
                <a:sym typeface="Adamina"/>
              </a:rPr>
              <a:t>Submission: </a:t>
            </a:r>
            <a:r>
              <a:rPr lang="en" sz="1100">
                <a:solidFill>
                  <a:schemeClr val="dk1"/>
                </a:solidFill>
                <a:latin typeface="Adamina"/>
                <a:ea typeface="Adamina"/>
                <a:cs typeface="Adamina"/>
                <a:sym typeface="Adamina"/>
              </a:rPr>
              <a:t>August 18 - </a:t>
            </a:r>
            <a:r>
              <a:rPr lang="en" sz="1100" strike="sngStrike">
                <a:solidFill>
                  <a:schemeClr val="dk1"/>
                </a:solidFill>
                <a:latin typeface="Adamina"/>
                <a:ea typeface="Adamina"/>
                <a:cs typeface="Adamina"/>
                <a:sym typeface="Adamina"/>
              </a:rPr>
              <a:t>October 15, 2025  </a:t>
            </a:r>
            <a:r>
              <a:rPr lang="en" sz="1100">
                <a:solidFill>
                  <a:schemeClr val="dk1"/>
                </a:solidFill>
                <a:latin typeface="Adamina"/>
                <a:ea typeface="Adamina"/>
                <a:cs typeface="Adamina"/>
                <a:sym typeface="Adamina"/>
              </a:rPr>
              <a:t>DEADLINE EXTENDED to October 20, 2025</a:t>
            </a:r>
            <a:endParaRPr sz="1100">
              <a:solidFill>
                <a:schemeClr val="dk1"/>
              </a:solidFill>
              <a:latin typeface="Adamina"/>
              <a:ea typeface="Adamina"/>
              <a:cs typeface="Adamina"/>
              <a:sym typeface="Adamina"/>
            </a:endParaRPr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1"/>
              </a:solidFill>
              <a:latin typeface="Adamina"/>
              <a:ea typeface="Adamina"/>
              <a:cs typeface="Adamina"/>
              <a:sym typeface="Adamina"/>
            </a:endParaRPr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Adamina"/>
              <a:ea typeface="Adamina"/>
              <a:cs typeface="Adamina"/>
              <a:sym typeface="Adamina"/>
            </a:endParaRPr>
          </a:p>
          <a:p>
            <a:pPr indent="-292100" lvl="3" marL="5715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damina"/>
              <a:buChar char="●"/>
            </a:pPr>
            <a:r>
              <a:rPr lang="en" sz="1000" u="sng">
                <a:solidFill>
                  <a:schemeClr val="hlink"/>
                </a:solidFill>
                <a:latin typeface="Adamina"/>
                <a:ea typeface="Adamina"/>
                <a:cs typeface="Adamina"/>
                <a:sym typeface="Adamina"/>
                <a:hlinkClick r:id="rId4"/>
              </a:rPr>
              <a:t>Register on Eventbrite</a:t>
            </a:r>
            <a:r>
              <a:rPr lang="en" sz="1000">
                <a:solidFill>
                  <a:schemeClr val="accent5"/>
                </a:solidFill>
                <a:latin typeface="Adamina"/>
                <a:ea typeface="Adamina"/>
                <a:cs typeface="Adamina"/>
                <a:sym typeface="Adamina"/>
              </a:rPr>
              <a:t>  </a:t>
            </a:r>
            <a:endParaRPr sz="1000">
              <a:solidFill>
                <a:schemeClr val="accent5"/>
              </a:solidFill>
              <a:latin typeface="Adamina"/>
              <a:ea typeface="Adamina"/>
              <a:cs typeface="Adamina"/>
              <a:sym typeface="Adamina"/>
            </a:endParaRPr>
          </a:p>
          <a:p>
            <a:pPr indent="-292100" lvl="3" marL="5715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damina"/>
              <a:buChar char="●"/>
            </a:pPr>
            <a:r>
              <a:rPr b="1" lang="en" sz="1000">
                <a:solidFill>
                  <a:schemeClr val="dk1"/>
                </a:solidFill>
                <a:latin typeface="Adamina"/>
                <a:ea typeface="Adamina"/>
                <a:cs typeface="Adamina"/>
                <a:sym typeface="Adamina"/>
              </a:rPr>
              <a:t>Abstract Submission: </a:t>
            </a:r>
            <a:r>
              <a:rPr lang="en" sz="1000" u="sng">
                <a:solidFill>
                  <a:schemeClr val="accent5"/>
                </a:solidFill>
                <a:latin typeface="Adamina"/>
                <a:ea typeface="Adamina"/>
                <a:cs typeface="Adamina"/>
                <a:sym typeface="Adamina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https://ibrs.virtconf.page/</a:t>
            </a:r>
            <a:endParaRPr sz="1000">
              <a:solidFill>
                <a:schemeClr val="accent5"/>
              </a:solidFill>
              <a:latin typeface="Adamina"/>
              <a:ea typeface="Adamina"/>
              <a:cs typeface="Adamina"/>
              <a:sym typeface="Adamina"/>
            </a:endParaRPr>
          </a:p>
          <a:p>
            <a:pPr indent="-292100" lvl="3" marL="5715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damina"/>
              <a:buChar char="●"/>
            </a:pPr>
            <a:r>
              <a:rPr b="1" lang="en" sz="1000">
                <a:solidFill>
                  <a:schemeClr val="dk1"/>
                </a:solidFill>
                <a:latin typeface="Adamina"/>
                <a:ea typeface="Adamina"/>
                <a:cs typeface="Adamina"/>
                <a:sym typeface="Adamina"/>
              </a:rPr>
              <a:t>Title: </a:t>
            </a:r>
            <a:r>
              <a:rPr lang="en" sz="1000">
                <a:solidFill>
                  <a:schemeClr val="dk1"/>
                </a:solidFill>
                <a:latin typeface="Adamina"/>
                <a:ea typeface="Adamina"/>
                <a:cs typeface="Adamina"/>
                <a:sym typeface="Adamina"/>
              </a:rPr>
              <a:t>Limited to 75 characters including spaces</a:t>
            </a:r>
            <a:endParaRPr sz="1000">
              <a:solidFill>
                <a:schemeClr val="dk1"/>
              </a:solidFill>
              <a:latin typeface="Adamina"/>
              <a:ea typeface="Adamina"/>
              <a:cs typeface="Adamina"/>
              <a:sym typeface="Adamina"/>
            </a:endParaRPr>
          </a:p>
          <a:p>
            <a:pPr indent="-292100" lvl="3" marL="5715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damina"/>
              <a:buChar char="●"/>
            </a:pPr>
            <a:r>
              <a:rPr b="1" lang="en" sz="1000">
                <a:solidFill>
                  <a:schemeClr val="dk1"/>
                </a:solidFill>
                <a:latin typeface="Adamina"/>
                <a:ea typeface="Adamina"/>
                <a:cs typeface="Adamina"/>
                <a:sym typeface="Adamina"/>
              </a:rPr>
              <a:t>Abstract: </a:t>
            </a:r>
            <a:r>
              <a:rPr lang="en" sz="1000">
                <a:solidFill>
                  <a:schemeClr val="dk1"/>
                </a:solidFill>
                <a:latin typeface="Adamina"/>
                <a:ea typeface="Adamina"/>
                <a:cs typeface="Adamina"/>
                <a:sym typeface="Adamina"/>
              </a:rPr>
              <a:t>Limited to 2500 characters including spaces</a:t>
            </a:r>
            <a:endParaRPr b="1" sz="1000">
              <a:solidFill>
                <a:schemeClr val="dk1"/>
              </a:solidFill>
              <a:latin typeface="Adamina"/>
              <a:ea typeface="Adamina"/>
              <a:cs typeface="Adamina"/>
              <a:sym typeface="Adamina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dk1"/>
              </a:solidFill>
              <a:latin typeface="Adamina"/>
              <a:ea typeface="Adamina"/>
              <a:cs typeface="Adamina"/>
              <a:sym typeface="Adamina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1"/>
                </a:solidFill>
                <a:latin typeface="Adamina"/>
                <a:ea typeface="Adamina"/>
                <a:cs typeface="Adamina"/>
                <a:sym typeface="Adamina"/>
              </a:rPr>
              <a:t>Format:</a:t>
            </a:r>
            <a:endParaRPr sz="1100">
              <a:solidFill>
                <a:schemeClr val="dk1"/>
              </a:solidFill>
              <a:latin typeface="Adamina"/>
              <a:ea typeface="Adamina"/>
              <a:cs typeface="Adamina"/>
              <a:sym typeface="Adamina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damina"/>
              <a:buChar char="●"/>
            </a:pPr>
            <a:r>
              <a:rPr b="1" lang="en" sz="1000">
                <a:solidFill>
                  <a:schemeClr val="dk1"/>
                </a:solidFill>
                <a:latin typeface="Adamina"/>
                <a:ea typeface="Adamina"/>
                <a:cs typeface="Adamina"/>
                <a:sym typeface="Adamina"/>
              </a:rPr>
              <a:t>Original Research</a:t>
            </a:r>
            <a:r>
              <a:rPr lang="en" sz="1000">
                <a:solidFill>
                  <a:schemeClr val="dk1"/>
                </a:solidFill>
                <a:latin typeface="Adamina"/>
                <a:ea typeface="Adamina"/>
                <a:cs typeface="Adamina"/>
                <a:sym typeface="Adamina"/>
              </a:rPr>
              <a:t> - </a:t>
            </a:r>
            <a:r>
              <a:rPr i="1" lang="en" sz="1000">
                <a:solidFill>
                  <a:schemeClr val="dk1"/>
                </a:solidFill>
                <a:latin typeface="Adamina"/>
                <a:ea typeface="Adamina"/>
                <a:cs typeface="Adamina"/>
                <a:sym typeface="Adamina"/>
              </a:rPr>
              <a:t>four sections </a:t>
            </a:r>
            <a:endParaRPr i="1" sz="1000">
              <a:solidFill>
                <a:schemeClr val="dk1"/>
              </a:solidFill>
              <a:latin typeface="Adamina"/>
              <a:ea typeface="Adamina"/>
              <a:cs typeface="Adamina"/>
              <a:sym typeface="Adamina"/>
            </a:endParaRPr>
          </a:p>
          <a:p>
            <a:pPr indent="-2921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damina"/>
              <a:buChar char="○"/>
            </a:pPr>
            <a:r>
              <a:rPr lang="en" sz="1000">
                <a:solidFill>
                  <a:schemeClr val="dk1"/>
                </a:solidFill>
                <a:latin typeface="Adamina"/>
                <a:ea typeface="Adamina"/>
                <a:cs typeface="Adamina"/>
                <a:sym typeface="Adamina"/>
              </a:rPr>
              <a:t>Background, Methods, Results, and Conclusions</a:t>
            </a:r>
            <a:endParaRPr sz="1000">
              <a:solidFill>
                <a:schemeClr val="dk1"/>
              </a:solidFill>
              <a:latin typeface="Adamina"/>
              <a:ea typeface="Adamina"/>
              <a:cs typeface="Adamina"/>
              <a:sym typeface="Adamina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damina"/>
              <a:buChar char="●"/>
            </a:pPr>
            <a:r>
              <a:rPr b="1" lang="en" sz="1000">
                <a:solidFill>
                  <a:schemeClr val="dk1"/>
                </a:solidFill>
                <a:latin typeface="Adamina"/>
                <a:ea typeface="Adamina"/>
                <a:cs typeface="Adamina"/>
                <a:sym typeface="Adamina"/>
              </a:rPr>
              <a:t>Case Study </a:t>
            </a:r>
            <a:r>
              <a:rPr lang="en" sz="1000">
                <a:solidFill>
                  <a:schemeClr val="dk1"/>
                </a:solidFill>
                <a:latin typeface="Adamina"/>
                <a:ea typeface="Adamina"/>
                <a:cs typeface="Adamina"/>
                <a:sym typeface="Adamina"/>
              </a:rPr>
              <a:t>- </a:t>
            </a:r>
            <a:r>
              <a:rPr i="1" lang="en" sz="1000">
                <a:solidFill>
                  <a:schemeClr val="dk1"/>
                </a:solidFill>
                <a:latin typeface="Adamina"/>
                <a:ea typeface="Adamina"/>
                <a:cs typeface="Adamina"/>
                <a:sym typeface="Adamina"/>
              </a:rPr>
              <a:t>six sections</a:t>
            </a:r>
            <a:r>
              <a:rPr lang="en" sz="1000">
                <a:solidFill>
                  <a:schemeClr val="dk1"/>
                </a:solidFill>
                <a:latin typeface="Adamina"/>
                <a:ea typeface="Adamina"/>
                <a:cs typeface="Adamina"/>
                <a:sym typeface="Adamina"/>
              </a:rPr>
              <a:t> </a:t>
            </a:r>
            <a:endParaRPr sz="1000">
              <a:solidFill>
                <a:schemeClr val="dk1"/>
              </a:solidFill>
              <a:latin typeface="Adamina"/>
              <a:ea typeface="Adamina"/>
              <a:cs typeface="Adamina"/>
              <a:sym typeface="Adamina"/>
            </a:endParaRPr>
          </a:p>
          <a:p>
            <a:pPr indent="-2921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damina"/>
              <a:buChar char="○"/>
            </a:pPr>
            <a:r>
              <a:rPr lang="en" sz="1000">
                <a:solidFill>
                  <a:schemeClr val="dk1"/>
                </a:solidFill>
                <a:latin typeface="Adamina"/>
                <a:ea typeface="Adamina"/>
                <a:cs typeface="Adamina"/>
                <a:sym typeface="Adamina"/>
              </a:rPr>
              <a:t>Background, Patient, Intervention or Treatment, Outcomes or Other Comparisons, Conclusions, and Clinical Bottom Line</a:t>
            </a:r>
            <a:endParaRPr sz="1000">
              <a:solidFill>
                <a:schemeClr val="dk1"/>
              </a:solidFill>
              <a:latin typeface="Adamina"/>
              <a:ea typeface="Adamina"/>
              <a:cs typeface="Adamina"/>
              <a:sym typeface="Adamina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damina"/>
              <a:buChar char="●"/>
            </a:pPr>
            <a:r>
              <a:rPr b="1" lang="en" sz="1000">
                <a:solidFill>
                  <a:schemeClr val="dk1"/>
                </a:solidFill>
                <a:latin typeface="Adamina"/>
                <a:ea typeface="Adamina"/>
                <a:cs typeface="Adamina"/>
                <a:sym typeface="Adamina"/>
              </a:rPr>
              <a:t>Literature Review</a:t>
            </a:r>
            <a:r>
              <a:rPr lang="en" sz="1000">
                <a:solidFill>
                  <a:schemeClr val="dk1"/>
                </a:solidFill>
                <a:latin typeface="Adamina"/>
                <a:ea typeface="Adamina"/>
                <a:cs typeface="Adamina"/>
                <a:sym typeface="Adamina"/>
              </a:rPr>
              <a:t> - </a:t>
            </a:r>
            <a:r>
              <a:rPr i="1" lang="en" sz="1000">
                <a:solidFill>
                  <a:schemeClr val="dk1"/>
                </a:solidFill>
                <a:latin typeface="Adamina"/>
                <a:ea typeface="Adamina"/>
                <a:cs typeface="Adamina"/>
                <a:sym typeface="Adamina"/>
              </a:rPr>
              <a:t>four sections </a:t>
            </a:r>
            <a:endParaRPr i="1" sz="1000">
              <a:solidFill>
                <a:schemeClr val="dk1"/>
              </a:solidFill>
              <a:latin typeface="Adamina"/>
              <a:ea typeface="Adamina"/>
              <a:cs typeface="Adamina"/>
              <a:sym typeface="Adamina"/>
            </a:endParaRPr>
          </a:p>
          <a:p>
            <a:pPr indent="-2921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damina"/>
              <a:buChar char="○"/>
            </a:pPr>
            <a:r>
              <a:rPr lang="en" sz="1000">
                <a:solidFill>
                  <a:schemeClr val="dk1"/>
                </a:solidFill>
                <a:latin typeface="Adamina"/>
                <a:ea typeface="Adamina"/>
                <a:cs typeface="Adamina"/>
                <a:sym typeface="Adamina"/>
              </a:rPr>
              <a:t>Introduction, Methods, Results, and Conclusion</a:t>
            </a:r>
            <a:endParaRPr sz="1000">
              <a:solidFill>
                <a:schemeClr val="dk1"/>
              </a:solidFill>
              <a:latin typeface="Adamina"/>
              <a:ea typeface="Adamina"/>
              <a:cs typeface="Adamina"/>
              <a:sym typeface="Adamina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dk1"/>
              </a:solidFill>
              <a:latin typeface="Adamina"/>
              <a:ea typeface="Adamina"/>
              <a:cs typeface="Adamina"/>
              <a:sym typeface="Adamin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Adamina"/>
                <a:ea typeface="Adamina"/>
                <a:cs typeface="Adamina"/>
                <a:sym typeface="Adamina"/>
              </a:rPr>
              <a:t>The work described in the abstract may be a completed project or a work in progress.</a:t>
            </a:r>
            <a:endParaRPr sz="1000">
              <a:solidFill>
                <a:schemeClr val="dk1"/>
              </a:solidFill>
              <a:latin typeface="Adamina"/>
              <a:ea typeface="Adamina"/>
              <a:cs typeface="Adamina"/>
              <a:sym typeface="Adamin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dk1"/>
              </a:solidFill>
              <a:latin typeface="Adamina"/>
              <a:ea typeface="Adamina"/>
              <a:cs typeface="Adamina"/>
              <a:sym typeface="Adamina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</p:txBody>
      </p:sp>
      <p:sp>
        <p:nvSpPr>
          <p:cNvPr id="139" name="Google Shape;139;p22"/>
          <p:cNvSpPr txBox="1"/>
          <p:nvPr/>
        </p:nvSpPr>
        <p:spPr>
          <a:xfrm>
            <a:off x="6127725" y="2878975"/>
            <a:ext cx="1321200" cy="26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2"/>
                </a:solidFill>
              </a:rPr>
              <a:t>Scan to register for IBRS</a:t>
            </a:r>
            <a:endParaRPr sz="800">
              <a:solidFill>
                <a:schemeClr val="dk2"/>
              </a:solidFill>
            </a:endParaRPr>
          </a:p>
        </p:txBody>
      </p:sp>
      <p:sp>
        <p:nvSpPr>
          <p:cNvPr id="140" name="Google Shape;140;p22"/>
          <p:cNvSpPr txBox="1"/>
          <p:nvPr/>
        </p:nvSpPr>
        <p:spPr>
          <a:xfrm>
            <a:off x="994300" y="1380575"/>
            <a:ext cx="68154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chemeClr val="dk1"/>
                </a:solidFill>
                <a:latin typeface="Adamina"/>
                <a:ea typeface="Adamina"/>
                <a:cs typeface="Adamina"/>
                <a:sym typeface="Adamina"/>
              </a:rPr>
              <a:t>**PLEASE NOTE:</a:t>
            </a:r>
            <a:r>
              <a:rPr lang="en" sz="900">
                <a:solidFill>
                  <a:schemeClr val="dk1"/>
                </a:solidFill>
                <a:latin typeface="Adamina"/>
                <a:ea typeface="Adamina"/>
                <a:cs typeface="Adamina"/>
                <a:sym typeface="Adamina"/>
              </a:rPr>
              <a:t> </a:t>
            </a:r>
            <a:r>
              <a:rPr lang="en" sz="900">
                <a:solidFill>
                  <a:schemeClr val="dk1"/>
                </a:solidFill>
                <a:highlight>
                  <a:srgbClr val="FFFF00"/>
                </a:highlight>
                <a:latin typeface="Adamina"/>
                <a:ea typeface="Adamina"/>
                <a:cs typeface="Adamina"/>
                <a:sym typeface="Adamina"/>
              </a:rPr>
              <a:t>registration and abstract submission take place on</a:t>
            </a:r>
            <a:r>
              <a:rPr b="1" lang="en" sz="900">
                <a:solidFill>
                  <a:schemeClr val="dk1"/>
                </a:solidFill>
                <a:highlight>
                  <a:srgbClr val="FFFF00"/>
                </a:highlight>
                <a:latin typeface="Adamina"/>
                <a:ea typeface="Adamina"/>
                <a:cs typeface="Adamina"/>
                <a:sym typeface="Adamina"/>
              </a:rPr>
              <a:t> two separate systems</a:t>
            </a:r>
            <a:r>
              <a:rPr lang="en" sz="900">
                <a:solidFill>
                  <a:schemeClr val="dk1"/>
                </a:solidFill>
                <a:latin typeface="Adamina"/>
                <a:ea typeface="Adamina"/>
                <a:cs typeface="Adamina"/>
                <a:sym typeface="Adamina"/>
              </a:rPr>
              <a:t>. ALL attendees must be registered to attend IBRS. </a:t>
            </a:r>
            <a:r>
              <a:rPr i="1" lang="en" sz="900">
                <a:solidFill>
                  <a:schemeClr val="dk1"/>
                </a:solidFill>
                <a:latin typeface="Adamina"/>
                <a:ea typeface="Adamina"/>
                <a:cs typeface="Adamina"/>
                <a:sym typeface="Adamina"/>
              </a:rPr>
              <a:t>Lunch will be included for all in-person attendees registered by no later than November 10th.</a:t>
            </a:r>
            <a:endParaRPr i="1" sz="900">
              <a:solidFill>
                <a:schemeClr val="dk1"/>
              </a:solidFill>
              <a:latin typeface="Adamina"/>
              <a:ea typeface="Adamina"/>
              <a:cs typeface="Adamina"/>
              <a:sym typeface="Adamina"/>
            </a:endParaRPr>
          </a:p>
        </p:txBody>
      </p:sp>
      <p:pic>
        <p:nvPicPr>
          <p:cNvPr id="141" name="Google Shape;141;p22" title="IBRS2025_Eventbrite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287495" y="1948645"/>
            <a:ext cx="1001650" cy="979975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Google Shape;142;p22"/>
          <p:cNvSpPr/>
          <p:nvPr/>
        </p:nvSpPr>
        <p:spPr>
          <a:xfrm>
            <a:off x="7908975" y="857250"/>
            <a:ext cx="1033200" cy="498300"/>
          </a:xfrm>
          <a:prstGeom prst="rect">
            <a:avLst/>
          </a:prstGeom>
          <a:solidFill>
            <a:srgbClr val="2C6B94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uFill>
                  <a:noFill/>
                </a:uFill>
                <a:latin typeface="Adamina"/>
                <a:ea typeface="Adamina"/>
                <a:cs typeface="Adamina"/>
                <a:sym typeface="Adamina"/>
                <a:hlinkClick action="ppaction://hlinksldjump"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Jump to poster formatting</a:t>
            </a:r>
            <a:endParaRPr sz="1000">
              <a:solidFill>
                <a:schemeClr val="lt1"/>
              </a:solidFill>
              <a:latin typeface="Adamina"/>
              <a:ea typeface="Adamina"/>
              <a:cs typeface="Adamina"/>
              <a:sym typeface="Adamina"/>
            </a:endParaRPr>
          </a:p>
        </p:txBody>
      </p:sp>
      <p:sp>
        <p:nvSpPr>
          <p:cNvPr id="143" name="Google Shape;143;p22"/>
          <p:cNvSpPr/>
          <p:nvPr/>
        </p:nvSpPr>
        <p:spPr>
          <a:xfrm>
            <a:off x="7908975" y="1485700"/>
            <a:ext cx="1033200" cy="498300"/>
          </a:xfrm>
          <a:prstGeom prst="rect">
            <a:avLst/>
          </a:prstGeom>
          <a:solidFill>
            <a:srgbClr val="2C6B94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uFill>
                  <a:noFill/>
                </a:uFill>
                <a:latin typeface="Adamina"/>
                <a:ea typeface="Adamina"/>
                <a:cs typeface="Adamina"/>
                <a:sym typeface="Adamina"/>
                <a:hlinkClick action="ppaction://hlinksldjump" r:id="rId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Jump to video formatting </a:t>
            </a:r>
            <a:endParaRPr sz="1000">
              <a:solidFill>
                <a:schemeClr val="lt1"/>
              </a:solidFill>
              <a:latin typeface="Adamina"/>
              <a:ea typeface="Adamina"/>
              <a:cs typeface="Adamina"/>
              <a:sym typeface="Adamina"/>
            </a:endParaRPr>
          </a:p>
        </p:txBody>
      </p:sp>
      <p:sp>
        <p:nvSpPr>
          <p:cNvPr id="144" name="Google Shape;144;p22">
            <a:hlinkClick action="ppaction://hlinksldjump" r:id="rId9"/>
          </p:cNvPr>
          <p:cNvSpPr/>
          <p:nvPr/>
        </p:nvSpPr>
        <p:spPr>
          <a:xfrm>
            <a:off x="7908975" y="243800"/>
            <a:ext cx="1033200" cy="483300"/>
          </a:xfrm>
          <a:prstGeom prst="rect">
            <a:avLst/>
          </a:prstGeom>
          <a:solidFill>
            <a:srgbClr val="2C6B94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lt1"/>
                </a:solidFill>
                <a:uFill>
                  <a:noFill/>
                </a:uFill>
                <a:latin typeface="Adamina"/>
                <a:ea typeface="Adamina"/>
                <a:cs typeface="Adamina"/>
                <a:sym typeface="Adamina"/>
                <a:hlinkClick action="ppaction://hlinksldjump" r:id="rId10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Jump to </a:t>
            </a:r>
            <a:endParaRPr sz="900">
              <a:solidFill>
                <a:schemeClr val="dk1"/>
              </a:solidFill>
              <a:latin typeface="Adamina"/>
              <a:ea typeface="Adamina"/>
              <a:cs typeface="Adamina"/>
              <a:sym typeface="Adamina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lt1"/>
                </a:solidFill>
                <a:uFill>
                  <a:noFill/>
                </a:uFill>
                <a:latin typeface="Adamina"/>
                <a:ea typeface="Adamina"/>
                <a:cs typeface="Adamina"/>
                <a:sym typeface="Adamina"/>
                <a:hlinkClick action="ppaction://hlinksldjump" r:id="rId11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2025 Timeline</a:t>
            </a:r>
            <a:endParaRPr sz="1000">
              <a:solidFill>
                <a:schemeClr val="lt1"/>
              </a:solidFill>
              <a:latin typeface="Adamina"/>
              <a:ea typeface="Adamina"/>
              <a:cs typeface="Adamina"/>
              <a:sym typeface="Adamina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Google Shape;149;p23" title="IBRS 2025 Bucky's Guide Step3 post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28750" y="0"/>
            <a:ext cx="62865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23"/>
          <p:cNvSpPr txBox="1"/>
          <p:nvPr/>
        </p:nvSpPr>
        <p:spPr>
          <a:xfrm>
            <a:off x="1871800" y="3806500"/>
            <a:ext cx="1966200" cy="25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cxnSp>
        <p:nvCxnSpPr>
          <p:cNvPr id="151" name="Google Shape;151;p23"/>
          <p:cNvCxnSpPr>
            <a:stCxn id="150" idx="1"/>
          </p:cNvCxnSpPr>
          <p:nvPr/>
        </p:nvCxnSpPr>
        <p:spPr>
          <a:xfrm flipH="1" rot="10800000">
            <a:off x="1871800" y="3908650"/>
            <a:ext cx="1809000" cy="276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52" name="Google Shape;152;p23"/>
          <p:cNvSpPr/>
          <p:nvPr/>
        </p:nvSpPr>
        <p:spPr>
          <a:xfrm>
            <a:off x="1376325" y="3413275"/>
            <a:ext cx="3374100" cy="9045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Deadline extended to </a:t>
            </a:r>
            <a:endParaRPr b="1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/>
              <a:t>Monday, October 20, 2025</a:t>
            </a:r>
            <a:endParaRPr b="1" sz="18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11:59pm (CDT)</a:t>
            </a:r>
            <a:endParaRPr b="1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2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8" name="Google Shape;158;p2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59" name="Google Shape;159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Google Shape;160;p24"/>
          <p:cNvSpPr txBox="1"/>
          <p:nvPr/>
        </p:nvSpPr>
        <p:spPr>
          <a:xfrm>
            <a:off x="454650" y="352275"/>
            <a:ext cx="5786400" cy="54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2100">
                <a:solidFill>
                  <a:schemeClr val="dk1"/>
                </a:solidFill>
                <a:latin typeface="Adamina"/>
                <a:ea typeface="Adamina"/>
                <a:cs typeface="Adamina"/>
                <a:sym typeface="Adamina"/>
              </a:rPr>
              <a:t>Abstracts have four possible outcomes:</a:t>
            </a:r>
            <a:endParaRPr sz="3600">
              <a:latin typeface="Adamina"/>
              <a:ea typeface="Adamina"/>
              <a:cs typeface="Adamina"/>
              <a:sym typeface="Adamina"/>
            </a:endParaRPr>
          </a:p>
        </p:txBody>
      </p:sp>
      <p:sp>
        <p:nvSpPr>
          <p:cNvPr id="161" name="Google Shape;161;p24"/>
          <p:cNvSpPr txBox="1"/>
          <p:nvPr/>
        </p:nvSpPr>
        <p:spPr>
          <a:xfrm>
            <a:off x="454650" y="974425"/>
            <a:ext cx="6829500" cy="4106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damina"/>
              <a:buChar char="●"/>
            </a:pPr>
            <a:r>
              <a:rPr b="1" lang="en" sz="1200">
                <a:solidFill>
                  <a:schemeClr val="dk1"/>
                </a:solidFill>
                <a:latin typeface="Adamina"/>
                <a:ea typeface="Adamina"/>
                <a:cs typeface="Adamina"/>
                <a:sym typeface="Adamina"/>
              </a:rPr>
              <a:t>Accepted-Poster</a:t>
            </a:r>
            <a:endParaRPr b="1" sz="1200">
              <a:solidFill>
                <a:schemeClr val="dk1"/>
              </a:solidFill>
              <a:latin typeface="Adamina"/>
              <a:ea typeface="Adamina"/>
              <a:cs typeface="Adamina"/>
              <a:sym typeface="Adamina"/>
            </a:endParaRPr>
          </a:p>
          <a:p>
            <a:pPr indent="-2984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damina"/>
              <a:buChar char="○"/>
            </a:pPr>
            <a:r>
              <a:rPr i="1" lang="en" sz="1100">
                <a:solidFill>
                  <a:schemeClr val="dk1"/>
                </a:solidFill>
                <a:latin typeface="Adamina"/>
                <a:ea typeface="Adamina"/>
                <a:cs typeface="Adamina"/>
                <a:sym typeface="Adamina"/>
              </a:rPr>
              <a:t>Congratulations, your abstract has been accepted to the symposium as a poster.</a:t>
            </a:r>
            <a:endParaRPr i="1" sz="1100">
              <a:solidFill>
                <a:schemeClr val="dk1"/>
              </a:solidFill>
              <a:latin typeface="Adamina"/>
              <a:ea typeface="Adamina"/>
              <a:cs typeface="Adamina"/>
              <a:sym typeface="Adamina"/>
            </a:endParaRPr>
          </a:p>
          <a:p>
            <a:pPr indent="-29845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damina"/>
              <a:buChar char="■"/>
            </a:pPr>
            <a:r>
              <a:rPr lang="en" sz="1100">
                <a:solidFill>
                  <a:schemeClr val="dk1"/>
                </a:solidFill>
                <a:latin typeface="Adamina"/>
                <a:ea typeface="Adamina"/>
                <a:cs typeface="Adamina"/>
                <a:sym typeface="Adamina"/>
              </a:rPr>
              <a:t>All posters must send a copy of their poster to </a:t>
            </a:r>
            <a:r>
              <a:rPr lang="en" sz="1100" u="sng">
                <a:solidFill>
                  <a:schemeClr val="hlink"/>
                </a:solidFill>
                <a:latin typeface="Adamina"/>
                <a:ea typeface="Adamina"/>
                <a:cs typeface="Adamina"/>
                <a:sym typeface="Adamina"/>
                <a:hlinkClick r:id="rId4"/>
              </a:rPr>
              <a:t>ibrs@atsu.edu</a:t>
            </a:r>
            <a:r>
              <a:rPr lang="en" sz="1100">
                <a:solidFill>
                  <a:schemeClr val="dk1"/>
                </a:solidFill>
                <a:latin typeface="Adamina"/>
                <a:ea typeface="Adamina"/>
                <a:cs typeface="Adamina"/>
                <a:sym typeface="Adamina"/>
              </a:rPr>
              <a:t>  for prejudging. </a:t>
            </a:r>
            <a:r>
              <a:rPr lang="en" sz="1100">
                <a:solidFill>
                  <a:schemeClr val="dk1"/>
                </a:solidFill>
                <a:latin typeface="Adamina"/>
                <a:ea typeface="Adamina"/>
                <a:cs typeface="Adamina"/>
                <a:sym typeface="Adamina"/>
              </a:rPr>
              <a:t>                                       </a:t>
            </a:r>
            <a:endParaRPr sz="1100">
              <a:solidFill>
                <a:schemeClr val="dk1"/>
              </a:solidFill>
              <a:latin typeface="Adamina"/>
              <a:ea typeface="Adamina"/>
              <a:cs typeface="Adamina"/>
              <a:sym typeface="Adamina"/>
            </a:endParaRPr>
          </a:p>
          <a:p>
            <a:pPr indent="-29845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damina"/>
              <a:buChar char="■"/>
            </a:pPr>
            <a:r>
              <a:rPr lang="en" sz="1100">
                <a:solidFill>
                  <a:schemeClr val="dk1"/>
                </a:solidFill>
                <a:latin typeface="Adamina"/>
                <a:ea typeface="Adamina"/>
                <a:cs typeface="Adamina"/>
                <a:sym typeface="Adamina"/>
              </a:rPr>
              <a:t>All posters must send a video to </a:t>
            </a:r>
            <a:r>
              <a:rPr lang="en" sz="1100" u="sng">
                <a:solidFill>
                  <a:schemeClr val="hlink"/>
                </a:solidFill>
                <a:latin typeface="Adamina"/>
                <a:ea typeface="Adamina"/>
                <a:cs typeface="Adamina"/>
                <a:sym typeface="Adamina"/>
                <a:hlinkClick r:id="rId5"/>
              </a:rPr>
              <a:t>ibrs@atsu.edu</a:t>
            </a:r>
            <a:r>
              <a:rPr lang="en" sz="1100">
                <a:solidFill>
                  <a:schemeClr val="dk1"/>
                </a:solidFill>
                <a:latin typeface="Adamina"/>
                <a:ea typeface="Adamina"/>
                <a:cs typeface="Adamina"/>
                <a:sym typeface="Adamina"/>
              </a:rPr>
              <a:t>  for prejudging  </a:t>
            </a:r>
            <a:r>
              <a:rPr lang="en" sz="1100">
                <a:solidFill>
                  <a:schemeClr val="dk1"/>
                </a:solidFill>
                <a:latin typeface="Adamina"/>
                <a:ea typeface="Adamina"/>
                <a:cs typeface="Adamina"/>
                <a:sym typeface="Adamina"/>
              </a:rPr>
              <a:t>   </a:t>
            </a:r>
            <a:endParaRPr sz="1100">
              <a:solidFill>
                <a:schemeClr val="dk1"/>
              </a:solidFill>
              <a:latin typeface="Adamina"/>
              <a:ea typeface="Adamina"/>
              <a:cs typeface="Adamina"/>
              <a:sym typeface="Adamina"/>
            </a:endParaRPr>
          </a:p>
          <a:p>
            <a:pPr indent="-30480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damina"/>
              <a:buChar char="■"/>
            </a:pPr>
            <a:r>
              <a:rPr lang="en" sz="1100">
                <a:solidFill>
                  <a:schemeClr val="dk1"/>
                </a:solidFill>
                <a:latin typeface="Adamina"/>
                <a:ea typeface="Adamina"/>
                <a:cs typeface="Adamina"/>
                <a:sym typeface="Adamina"/>
              </a:rPr>
              <a:t>Posters to be displayed onsite must </a:t>
            </a:r>
            <a:r>
              <a:rPr lang="en" sz="1100">
                <a:solidFill>
                  <a:schemeClr val="dk1"/>
                </a:solidFill>
                <a:latin typeface="Adamina"/>
                <a:ea typeface="Adamina"/>
                <a:cs typeface="Adamina"/>
                <a:sym typeface="Adamina"/>
              </a:rPr>
              <a:t>arrange</a:t>
            </a:r>
            <a:r>
              <a:rPr lang="en" sz="1100">
                <a:solidFill>
                  <a:schemeClr val="dk1"/>
                </a:solidFill>
                <a:latin typeface="Adamina"/>
                <a:ea typeface="Adamina"/>
                <a:cs typeface="Adamina"/>
                <a:sym typeface="Adamina"/>
              </a:rPr>
              <a:t> for physical printing.</a:t>
            </a:r>
            <a:r>
              <a:rPr b="1" lang="en" sz="1200">
                <a:solidFill>
                  <a:schemeClr val="dk1"/>
                </a:solidFill>
                <a:latin typeface="Adamina"/>
                <a:ea typeface="Adamina"/>
                <a:cs typeface="Adamina"/>
                <a:sym typeface="Adamina"/>
              </a:rPr>
              <a:t> </a:t>
            </a:r>
            <a:endParaRPr b="1" sz="1200">
              <a:solidFill>
                <a:schemeClr val="dk1"/>
              </a:solidFill>
              <a:latin typeface="Adamina"/>
              <a:ea typeface="Adamina"/>
              <a:cs typeface="Adamina"/>
              <a:sym typeface="Adamin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damina"/>
              <a:buChar char="●"/>
            </a:pPr>
            <a:r>
              <a:rPr b="1" lang="en" sz="1200">
                <a:solidFill>
                  <a:schemeClr val="dk1"/>
                </a:solidFill>
                <a:latin typeface="Adamina"/>
                <a:ea typeface="Adamina"/>
                <a:cs typeface="Adamina"/>
                <a:sym typeface="Adamina"/>
              </a:rPr>
              <a:t>Tentative-</a:t>
            </a:r>
            <a:r>
              <a:rPr b="1" lang="en" sz="1200">
                <a:solidFill>
                  <a:schemeClr val="dk1"/>
                </a:solidFill>
                <a:latin typeface="Adamina"/>
                <a:ea typeface="Adamina"/>
                <a:cs typeface="Adamina"/>
                <a:sym typeface="Adamina"/>
              </a:rPr>
              <a:t>Oral </a:t>
            </a:r>
            <a:endParaRPr b="1" sz="1200">
              <a:solidFill>
                <a:schemeClr val="dk1"/>
              </a:solidFill>
              <a:latin typeface="Adamina"/>
              <a:ea typeface="Adamina"/>
              <a:cs typeface="Adamina"/>
              <a:sym typeface="Adamina"/>
            </a:endParaRPr>
          </a:p>
          <a:p>
            <a:pPr indent="-2984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damina"/>
              <a:buChar char="○"/>
            </a:pPr>
            <a:r>
              <a:rPr i="1" lang="en" sz="1100">
                <a:solidFill>
                  <a:schemeClr val="dk1"/>
                </a:solidFill>
                <a:latin typeface="Adamina"/>
                <a:ea typeface="Adamina"/>
                <a:cs typeface="Adamina"/>
                <a:sym typeface="Adamina"/>
              </a:rPr>
              <a:t>Congratulations, your abstract has advanced to the oral presentation committee for review.</a:t>
            </a:r>
            <a:endParaRPr i="1" sz="1100">
              <a:solidFill>
                <a:schemeClr val="dk1"/>
              </a:solidFill>
              <a:latin typeface="Adamina"/>
              <a:ea typeface="Adamina"/>
              <a:cs typeface="Adamina"/>
              <a:sym typeface="Adamina"/>
            </a:endParaRPr>
          </a:p>
          <a:p>
            <a:pPr indent="-29845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damina"/>
              <a:buChar char="■"/>
            </a:pPr>
            <a:r>
              <a:rPr lang="en" sz="1100">
                <a:solidFill>
                  <a:schemeClr val="dk1"/>
                </a:solidFill>
                <a:latin typeface="Adamina"/>
                <a:ea typeface="Adamina"/>
                <a:cs typeface="Adamina"/>
                <a:sym typeface="Adamina"/>
              </a:rPr>
              <a:t>Your abstract may be accepted as an oral presenter, or it may be accepted as a poster. </a:t>
            </a:r>
            <a:endParaRPr sz="1100">
              <a:solidFill>
                <a:schemeClr val="dk1"/>
              </a:solidFill>
              <a:latin typeface="Adamina"/>
              <a:ea typeface="Adamina"/>
              <a:cs typeface="Adamina"/>
              <a:sym typeface="Adamin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damina"/>
              <a:buChar char="●"/>
            </a:pPr>
            <a:r>
              <a:rPr b="1" lang="en" sz="1200">
                <a:solidFill>
                  <a:schemeClr val="dk1"/>
                </a:solidFill>
                <a:latin typeface="Adamina"/>
                <a:ea typeface="Adamina"/>
                <a:cs typeface="Adamina"/>
                <a:sym typeface="Adamina"/>
              </a:rPr>
              <a:t>Accepted-Oral</a:t>
            </a:r>
            <a:endParaRPr b="1" sz="1200">
              <a:solidFill>
                <a:schemeClr val="dk1"/>
              </a:solidFill>
              <a:latin typeface="Adamina"/>
              <a:ea typeface="Adamina"/>
              <a:cs typeface="Adamina"/>
              <a:sym typeface="Adamina"/>
            </a:endParaRPr>
          </a:p>
          <a:p>
            <a:pPr indent="-2984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damina"/>
              <a:buChar char="○"/>
            </a:pPr>
            <a:r>
              <a:rPr i="1" lang="en" sz="1100">
                <a:solidFill>
                  <a:schemeClr val="dk1"/>
                </a:solidFill>
                <a:latin typeface="Adamina"/>
                <a:ea typeface="Adamina"/>
                <a:cs typeface="Adamina"/>
                <a:sym typeface="Adamina"/>
              </a:rPr>
              <a:t>Congratulations, your abstract has been accepted as an Oral </a:t>
            </a:r>
            <a:r>
              <a:rPr i="1" lang="en" sz="1100">
                <a:solidFill>
                  <a:schemeClr val="dk1"/>
                </a:solidFill>
                <a:latin typeface="Adamina"/>
                <a:ea typeface="Adamina"/>
                <a:cs typeface="Adamina"/>
                <a:sym typeface="Adamina"/>
              </a:rPr>
              <a:t>presentation</a:t>
            </a:r>
            <a:r>
              <a:rPr i="1" lang="en" sz="1100">
                <a:solidFill>
                  <a:schemeClr val="dk1"/>
                </a:solidFill>
                <a:latin typeface="Adamina"/>
                <a:ea typeface="Adamina"/>
                <a:cs typeface="Adamina"/>
                <a:sym typeface="Adamina"/>
              </a:rPr>
              <a:t>.</a:t>
            </a:r>
            <a:r>
              <a:rPr lang="en" sz="1100">
                <a:solidFill>
                  <a:schemeClr val="dk1"/>
                </a:solidFill>
                <a:latin typeface="Adamina"/>
                <a:ea typeface="Adamina"/>
                <a:cs typeface="Adamina"/>
                <a:sym typeface="Adamina"/>
              </a:rPr>
              <a:t> </a:t>
            </a:r>
            <a:endParaRPr sz="1100">
              <a:solidFill>
                <a:schemeClr val="dk1"/>
              </a:solidFill>
              <a:latin typeface="Adamina"/>
              <a:ea typeface="Adamina"/>
              <a:cs typeface="Adamina"/>
              <a:sym typeface="Adamina"/>
            </a:endParaRPr>
          </a:p>
          <a:p>
            <a:pPr indent="-29845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damina"/>
              <a:buChar char="■"/>
            </a:pPr>
            <a:r>
              <a:rPr lang="en" sz="1100">
                <a:solidFill>
                  <a:schemeClr val="dk1"/>
                </a:solidFill>
                <a:latin typeface="Adamina"/>
                <a:ea typeface="Adamina"/>
                <a:cs typeface="Adamina"/>
                <a:sym typeface="Adamina"/>
              </a:rPr>
              <a:t>No posters or videos are required. </a:t>
            </a:r>
            <a:r>
              <a:rPr lang="en" sz="1100">
                <a:solidFill>
                  <a:schemeClr val="dk1"/>
                </a:solidFill>
                <a:latin typeface="Adamina"/>
                <a:ea typeface="Adamina"/>
                <a:cs typeface="Adamina"/>
                <a:sym typeface="Adamina"/>
              </a:rPr>
              <a:t>Slide decks</a:t>
            </a:r>
            <a:r>
              <a:rPr lang="en" sz="1100">
                <a:solidFill>
                  <a:schemeClr val="dk1"/>
                </a:solidFill>
                <a:latin typeface="Adamina"/>
                <a:ea typeface="Adamina"/>
                <a:cs typeface="Adamina"/>
                <a:sym typeface="Adamina"/>
              </a:rPr>
              <a:t> (Preferred format: Google Slides) should be submitted to </a:t>
            </a:r>
            <a:r>
              <a:rPr lang="en" sz="1100" u="sng">
                <a:solidFill>
                  <a:schemeClr val="hlink"/>
                </a:solidFill>
                <a:latin typeface="Adamina"/>
                <a:ea typeface="Adamina"/>
                <a:cs typeface="Adamina"/>
                <a:sym typeface="Adamina"/>
                <a:hlinkClick r:id="rId6"/>
              </a:rPr>
              <a:t>ibrs@atsu.edu</a:t>
            </a:r>
            <a:r>
              <a:rPr lang="en" sz="1100">
                <a:solidFill>
                  <a:schemeClr val="dk1"/>
                </a:solidFill>
                <a:latin typeface="Adamina"/>
                <a:ea typeface="Adamina"/>
                <a:cs typeface="Adamina"/>
                <a:sym typeface="Adamina"/>
              </a:rPr>
              <a:t>  </a:t>
            </a:r>
            <a:endParaRPr sz="1100">
              <a:solidFill>
                <a:schemeClr val="dk1"/>
              </a:solidFill>
              <a:latin typeface="Adamina"/>
              <a:ea typeface="Adamina"/>
              <a:cs typeface="Adamina"/>
              <a:sym typeface="Adamin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damina"/>
              <a:buChar char="●"/>
            </a:pPr>
            <a:r>
              <a:rPr b="1" lang="en" sz="1200">
                <a:solidFill>
                  <a:schemeClr val="dk1"/>
                </a:solidFill>
                <a:latin typeface="Adamina"/>
                <a:ea typeface="Adamina"/>
                <a:cs typeface="Adamina"/>
                <a:sym typeface="Adamina"/>
              </a:rPr>
              <a:t>Returned</a:t>
            </a:r>
            <a:r>
              <a:rPr lang="en" sz="1200">
                <a:solidFill>
                  <a:schemeClr val="dk1"/>
                </a:solidFill>
                <a:latin typeface="Adamina"/>
                <a:ea typeface="Adamina"/>
                <a:cs typeface="Adamina"/>
                <a:sym typeface="Adamina"/>
              </a:rPr>
              <a:t> </a:t>
            </a:r>
            <a:endParaRPr sz="1200">
              <a:solidFill>
                <a:schemeClr val="dk1"/>
              </a:solidFill>
              <a:latin typeface="Adamina"/>
              <a:ea typeface="Adamina"/>
              <a:cs typeface="Adamina"/>
              <a:sym typeface="Adamina"/>
            </a:endParaRPr>
          </a:p>
          <a:p>
            <a:pPr indent="-2984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damina"/>
              <a:buChar char="○"/>
            </a:pPr>
            <a:r>
              <a:rPr lang="en" sz="1100">
                <a:solidFill>
                  <a:schemeClr val="dk1"/>
                </a:solidFill>
                <a:latin typeface="Adamina"/>
                <a:ea typeface="Adamina"/>
                <a:cs typeface="Adamina"/>
                <a:sym typeface="Adamina"/>
              </a:rPr>
              <a:t>Study the reviewer’s feedback and resubmit your abstract. </a:t>
            </a:r>
            <a:endParaRPr sz="1100">
              <a:solidFill>
                <a:schemeClr val="dk1"/>
              </a:solidFill>
              <a:latin typeface="Adamina"/>
              <a:ea typeface="Adamina"/>
              <a:cs typeface="Adamina"/>
              <a:sym typeface="Adamina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/>
          </a:p>
        </p:txBody>
      </p:sp>
      <p:sp>
        <p:nvSpPr>
          <p:cNvPr id="162" name="Google Shape;162;p24"/>
          <p:cNvSpPr/>
          <p:nvPr/>
        </p:nvSpPr>
        <p:spPr>
          <a:xfrm>
            <a:off x="7908975" y="857250"/>
            <a:ext cx="1033200" cy="498300"/>
          </a:xfrm>
          <a:prstGeom prst="rect">
            <a:avLst/>
          </a:prstGeom>
          <a:solidFill>
            <a:srgbClr val="2C6B94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uFill>
                  <a:noFill/>
                </a:uFill>
                <a:latin typeface="Adamina"/>
                <a:ea typeface="Adamina"/>
                <a:cs typeface="Adamina"/>
                <a:sym typeface="Adamina"/>
                <a:hlinkClick action="ppaction://hlinksldjump"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Jump to poster formatting</a:t>
            </a:r>
            <a:endParaRPr sz="1000">
              <a:solidFill>
                <a:schemeClr val="lt1"/>
              </a:solidFill>
              <a:latin typeface="Adamina"/>
              <a:ea typeface="Adamina"/>
              <a:cs typeface="Adamina"/>
              <a:sym typeface="Adamina"/>
            </a:endParaRPr>
          </a:p>
        </p:txBody>
      </p:sp>
      <p:sp>
        <p:nvSpPr>
          <p:cNvPr id="163" name="Google Shape;163;p24"/>
          <p:cNvSpPr/>
          <p:nvPr/>
        </p:nvSpPr>
        <p:spPr>
          <a:xfrm>
            <a:off x="7908975" y="1485700"/>
            <a:ext cx="1033200" cy="498300"/>
          </a:xfrm>
          <a:prstGeom prst="rect">
            <a:avLst/>
          </a:prstGeom>
          <a:solidFill>
            <a:srgbClr val="2C6B94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uFill>
                  <a:noFill/>
                </a:uFill>
                <a:latin typeface="Adamina"/>
                <a:ea typeface="Adamina"/>
                <a:cs typeface="Adamina"/>
                <a:sym typeface="Adamina"/>
                <a:hlinkClick action="ppaction://hlinksldjump" r:id="rId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Jump to video formatting </a:t>
            </a:r>
            <a:endParaRPr sz="1000">
              <a:solidFill>
                <a:schemeClr val="lt1"/>
              </a:solidFill>
              <a:latin typeface="Adamina"/>
              <a:ea typeface="Adamina"/>
              <a:cs typeface="Adamina"/>
              <a:sym typeface="Adamina"/>
            </a:endParaRPr>
          </a:p>
        </p:txBody>
      </p:sp>
      <p:sp>
        <p:nvSpPr>
          <p:cNvPr id="164" name="Google Shape;164;p24">
            <a:hlinkClick action="ppaction://hlinksldjump" r:id="rId9"/>
          </p:cNvPr>
          <p:cNvSpPr/>
          <p:nvPr/>
        </p:nvSpPr>
        <p:spPr>
          <a:xfrm>
            <a:off x="7908975" y="243800"/>
            <a:ext cx="1033200" cy="483300"/>
          </a:xfrm>
          <a:prstGeom prst="rect">
            <a:avLst/>
          </a:prstGeom>
          <a:solidFill>
            <a:srgbClr val="2C6B94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lt1"/>
                </a:solidFill>
                <a:uFill>
                  <a:noFill/>
                </a:uFill>
                <a:latin typeface="Adamina"/>
                <a:ea typeface="Adamina"/>
                <a:cs typeface="Adamina"/>
                <a:sym typeface="Adamina"/>
                <a:hlinkClick action="ppaction://hlinksldjump" r:id="rId10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Jump to </a:t>
            </a:r>
            <a:endParaRPr sz="900">
              <a:solidFill>
                <a:schemeClr val="dk1"/>
              </a:solidFill>
              <a:latin typeface="Adamina"/>
              <a:ea typeface="Adamina"/>
              <a:cs typeface="Adamina"/>
              <a:sym typeface="Adamina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lt1"/>
                </a:solidFill>
                <a:uFill>
                  <a:noFill/>
                </a:uFill>
                <a:latin typeface="Adamina"/>
                <a:ea typeface="Adamina"/>
                <a:cs typeface="Adamina"/>
                <a:sym typeface="Adamina"/>
                <a:hlinkClick action="ppaction://hlinksldjump" r:id="rId11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2025 Timeline</a:t>
            </a:r>
            <a:endParaRPr sz="1000">
              <a:solidFill>
                <a:schemeClr val="lt1"/>
              </a:solidFill>
              <a:latin typeface="Adamina"/>
              <a:ea typeface="Adamina"/>
              <a:cs typeface="Adamina"/>
              <a:sym typeface="Adamina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2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0" name="Google Shape;170;p2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71" name="Google Shape;171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Google Shape;172;p25"/>
          <p:cNvSpPr txBox="1"/>
          <p:nvPr/>
        </p:nvSpPr>
        <p:spPr>
          <a:xfrm>
            <a:off x="454650" y="352275"/>
            <a:ext cx="5786400" cy="54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latin typeface="Adamina"/>
                <a:ea typeface="Adamina"/>
                <a:cs typeface="Adamina"/>
                <a:sym typeface="Adamina"/>
              </a:rPr>
              <a:t>Judging Rubric</a:t>
            </a:r>
            <a:endParaRPr sz="3000">
              <a:latin typeface="Adamina"/>
              <a:ea typeface="Adamina"/>
              <a:cs typeface="Adamina"/>
              <a:sym typeface="Adamina"/>
            </a:endParaRPr>
          </a:p>
        </p:txBody>
      </p:sp>
      <p:pic>
        <p:nvPicPr>
          <p:cNvPr id="173" name="Google Shape;173;p25" title="2025 of judge rubric.jpg"/>
          <p:cNvPicPr preferRelativeResize="0"/>
          <p:nvPr/>
        </p:nvPicPr>
        <p:blipFill rotWithShape="1">
          <a:blip r:embed="rId4">
            <a:alphaModFix/>
          </a:blip>
          <a:srcRect b="33575" l="2214" r="1936" t="8653"/>
          <a:stretch/>
        </p:blipFill>
        <p:spPr>
          <a:xfrm>
            <a:off x="126737" y="1017725"/>
            <a:ext cx="8823526" cy="4110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9" name="Google Shape;179;p2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80" name="Google Shape;180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Google Shape;181;p26"/>
          <p:cNvSpPr txBox="1"/>
          <p:nvPr/>
        </p:nvSpPr>
        <p:spPr>
          <a:xfrm>
            <a:off x="454650" y="352275"/>
            <a:ext cx="5786400" cy="54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latin typeface="Adamina"/>
                <a:ea typeface="Adamina"/>
                <a:cs typeface="Adamina"/>
                <a:sym typeface="Adamina"/>
              </a:rPr>
              <a:t>Judging Rubric</a:t>
            </a:r>
            <a:endParaRPr sz="3000">
              <a:latin typeface="Adamina"/>
              <a:ea typeface="Adamina"/>
              <a:cs typeface="Adamina"/>
              <a:sym typeface="Adamina"/>
            </a:endParaRPr>
          </a:p>
        </p:txBody>
      </p:sp>
      <p:pic>
        <p:nvPicPr>
          <p:cNvPr id="182" name="Google Shape;182;p26" title="2025.CASE REPORT of judge rubric.jpg"/>
          <p:cNvPicPr preferRelativeResize="0"/>
          <p:nvPr/>
        </p:nvPicPr>
        <p:blipFill rotWithShape="1">
          <a:blip r:embed="rId4">
            <a:alphaModFix/>
          </a:blip>
          <a:srcRect b="31957" l="2208" r="2179" t="8653"/>
          <a:stretch/>
        </p:blipFill>
        <p:spPr>
          <a:xfrm>
            <a:off x="226121" y="1017725"/>
            <a:ext cx="8593306" cy="41257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2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8" name="Google Shape;188;p2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89" name="Google Shape;189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Google Shape;190;p27"/>
          <p:cNvSpPr txBox="1"/>
          <p:nvPr/>
        </p:nvSpPr>
        <p:spPr>
          <a:xfrm>
            <a:off x="454650" y="352275"/>
            <a:ext cx="5786400" cy="54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latin typeface="Adamina"/>
                <a:ea typeface="Adamina"/>
                <a:cs typeface="Adamina"/>
                <a:sym typeface="Adamina"/>
              </a:rPr>
              <a:t>Judging Rubric</a:t>
            </a:r>
            <a:endParaRPr sz="3000">
              <a:latin typeface="Adamina"/>
              <a:ea typeface="Adamina"/>
              <a:cs typeface="Adamina"/>
              <a:sym typeface="Adamina"/>
            </a:endParaRPr>
          </a:p>
        </p:txBody>
      </p:sp>
      <p:pic>
        <p:nvPicPr>
          <p:cNvPr id="191" name="Google Shape;191;p27" title="2025.ORAL PRESENTATIONS judge rubric.jpg"/>
          <p:cNvPicPr preferRelativeResize="0"/>
          <p:nvPr/>
        </p:nvPicPr>
        <p:blipFill rotWithShape="1">
          <a:blip r:embed="rId4">
            <a:alphaModFix/>
          </a:blip>
          <a:srcRect b="22474" l="2191" r="2096" t="8650"/>
          <a:stretch/>
        </p:blipFill>
        <p:spPr>
          <a:xfrm>
            <a:off x="505225" y="934350"/>
            <a:ext cx="7744824" cy="4209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2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7" name="Google Shape;197;p2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98" name="Google Shape;198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28" title="2025.DAY OF judge rubric.jpg"/>
          <p:cNvPicPr preferRelativeResize="0"/>
          <p:nvPr/>
        </p:nvPicPr>
        <p:blipFill rotWithShape="1">
          <a:blip r:embed="rId4">
            <a:alphaModFix/>
          </a:blip>
          <a:srcRect b="62997" l="2208" r="2170" t="8652"/>
          <a:stretch/>
        </p:blipFill>
        <p:spPr>
          <a:xfrm>
            <a:off x="70775" y="1457797"/>
            <a:ext cx="8619950" cy="1975604"/>
          </a:xfrm>
          <a:prstGeom prst="rect">
            <a:avLst/>
          </a:prstGeom>
          <a:noFill/>
          <a:ln>
            <a:noFill/>
          </a:ln>
        </p:spPr>
      </p:pic>
      <p:sp>
        <p:nvSpPr>
          <p:cNvPr id="200" name="Google Shape;200;p28"/>
          <p:cNvSpPr txBox="1"/>
          <p:nvPr/>
        </p:nvSpPr>
        <p:spPr>
          <a:xfrm>
            <a:off x="454650" y="352275"/>
            <a:ext cx="5786400" cy="54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latin typeface="Adamina"/>
                <a:ea typeface="Adamina"/>
                <a:cs typeface="Adamina"/>
                <a:sym typeface="Adamina"/>
              </a:rPr>
              <a:t>Judging Rubric</a:t>
            </a:r>
            <a:endParaRPr sz="3000">
              <a:latin typeface="Adamina"/>
              <a:ea typeface="Adamina"/>
              <a:cs typeface="Adamina"/>
              <a:sym typeface="Adamina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Google Shape;205;p29" title="IBRS 2025 Bucky's Guide Step4 post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28750" y="0"/>
            <a:ext cx="62865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3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1" name="Google Shape;211;p3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12" name="Google Shape;212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13" name="Google Shape;213;p30"/>
          <p:cNvSpPr txBox="1"/>
          <p:nvPr/>
        </p:nvSpPr>
        <p:spPr>
          <a:xfrm>
            <a:off x="454650" y="352275"/>
            <a:ext cx="5786400" cy="54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latin typeface="Adamina"/>
                <a:ea typeface="Adamina"/>
                <a:cs typeface="Adamina"/>
                <a:sym typeface="Adamina"/>
              </a:rPr>
              <a:t>Posters</a:t>
            </a:r>
            <a:endParaRPr b="1" sz="3000">
              <a:latin typeface="Adamina"/>
              <a:ea typeface="Adamina"/>
              <a:cs typeface="Adamina"/>
              <a:sym typeface="Adamina"/>
            </a:endParaRPr>
          </a:p>
        </p:txBody>
      </p:sp>
      <p:sp>
        <p:nvSpPr>
          <p:cNvPr id="214" name="Google Shape;214;p30"/>
          <p:cNvSpPr txBox="1"/>
          <p:nvPr/>
        </p:nvSpPr>
        <p:spPr>
          <a:xfrm>
            <a:off x="804300" y="976225"/>
            <a:ext cx="6391800" cy="412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chemeClr val="dk1"/>
                </a:solidFill>
                <a:latin typeface="Adamina"/>
                <a:ea typeface="Adamina"/>
                <a:cs typeface="Adamina"/>
                <a:sym typeface="Adamina"/>
              </a:rPr>
              <a:t>Poster Size</a:t>
            </a:r>
            <a:endParaRPr b="1" sz="1300">
              <a:solidFill>
                <a:schemeClr val="dk1"/>
              </a:solidFill>
              <a:latin typeface="Adamina"/>
              <a:ea typeface="Adamina"/>
              <a:cs typeface="Adamina"/>
              <a:sym typeface="Adamina"/>
            </a:endParaRPr>
          </a:p>
          <a:p>
            <a:pPr indent="-29845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damina"/>
              <a:buChar char="●"/>
            </a:pPr>
            <a:r>
              <a:rPr lang="en" sz="1100">
                <a:solidFill>
                  <a:schemeClr val="dk1"/>
                </a:solidFill>
                <a:latin typeface="Adamina"/>
                <a:ea typeface="Adamina"/>
                <a:cs typeface="Adamina"/>
                <a:sym typeface="Adamina"/>
              </a:rPr>
              <a:t>Limited to 56”(w) x 40”(h) </a:t>
            </a:r>
            <a:endParaRPr sz="1100">
              <a:solidFill>
                <a:schemeClr val="dk1"/>
              </a:solidFill>
              <a:latin typeface="Adamina"/>
              <a:ea typeface="Adamina"/>
              <a:cs typeface="Adamina"/>
              <a:sym typeface="Adamina"/>
            </a:endParaRPr>
          </a:p>
          <a:p>
            <a:pPr indent="-29845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damina"/>
              <a:buChar char="●"/>
            </a:pPr>
            <a:r>
              <a:rPr lang="en" sz="1100">
                <a:solidFill>
                  <a:schemeClr val="dk1"/>
                </a:solidFill>
                <a:latin typeface="Adamina"/>
                <a:ea typeface="Adamina"/>
                <a:cs typeface="Adamina"/>
                <a:sym typeface="Adamina"/>
              </a:rPr>
              <a:t>Heading - include title and author(s) in font at least </a:t>
            </a:r>
            <a:r>
              <a:rPr lang="en" sz="1100">
                <a:solidFill>
                  <a:schemeClr val="dk1"/>
                </a:solidFill>
                <a:latin typeface="Adamina"/>
                <a:ea typeface="Adamina"/>
                <a:cs typeface="Adamina"/>
                <a:sym typeface="Adamina"/>
              </a:rPr>
              <a:t>1</a:t>
            </a:r>
            <a:r>
              <a:rPr lang="en" sz="1100">
                <a:solidFill>
                  <a:schemeClr val="dk1"/>
                </a:solidFill>
                <a:latin typeface="Adamina"/>
                <a:ea typeface="Adamina"/>
                <a:cs typeface="Adamina"/>
                <a:sym typeface="Adamina"/>
              </a:rPr>
              <a:t>” high</a:t>
            </a:r>
            <a:endParaRPr sz="1100">
              <a:solidFill>
                <a:schemeClr val="dk1"/>
              </a:solidFill>
              <a:latin typeface="Adamina"/>
              <a:ea typeface="Adamina"/>
              <a:cs typeface="Adamina"/>
              <a:sym typeface="Adamina"/>
            </a:endParaRPr>
          </a:p>
          <a:p>
            <a:pPr indent="-29845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damina"/>
              <a:buChar char="●"/>
            </a:pPr>
            <a:r>
              <a:rPr lang="en" sz="1100">
                <a:solidFill>
                  <a:schemeClr val="dk1"/>
                </a:solidFill>
                <a:latin typeface="Adamina"/>
                <a:ea typeface="Adamina"/>
                <a:cs typeface="Adamina"/>
                <a:sym typeface="Adamina"/>
              </a:rPr>
              <a:t>Body - font should be heavy and at least ⅜” high</a:t>
            </a:r>
            <a:endParaRPr sz="1100">
              <a:solidFill>
                <a:schemeClr val="dk1"/>
              </a:solidFill>
              <a:latin typeface="Adamina"/>
              <a:ea typeface="Adamina"/>
              <a:cs typeface="Adamina"/>
              <a:sym typeface="Adamina"/>
            </a:endParaRPr>
          </a:p>
          <a:p>
            <a:pPr indent="-29845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damina"/>
              <a:buChar char="●"/>
            </a:pPr>
            <a:r>
              <a:rPr lang="en" sz="1100" u="sng">
                <a:solidFill>
                  <a:schemeClr val="hlink"/>
                </a:solidFill>
                <a:latin typeface="Adamina"/>
                <a:ea typeface="Adamina"/>
                <a:cs typeface="Adamina"/>
                <a:sym typeface="Adamina"/>
                <a:hlinkClick r:id="rId4"/>
              </a:rPr>
              <a:t>ATSU Template</a:t>
            </a:r>
            <a:r>
              <a:rPr lang="en" sz="1100">
                <a:solidFill>
                  <a:schemeClr val="dk1"/>
                </a:solidFill>
                <a:latin typeface="Adamina"/>
                <a:ea typeface="Adamina"/>
                <a:cs typeface="Adamina"/>
                <a:sym typeface="Adamina"/>
              </a:rPr>
              <a:t> (optional) </a:t>
            </a:r>
            <a:r>
              <a:rPr lang="en" sz="1100" u="sng">
                <a:solidFill>
                  <a:schemeClr val="hlink"/>
                </a:solidFill>
                <a:latin typeface="Adamina"/>
                <a:ea typeface="Adamina"/>
                <a:cs typeface="Adamina"/>
                <a:sym typeface="Adamina"/>
                <a:hlinkClick r:id="rId5"/>
              </a:rPr>
              <a:t>ATSU/NRMC Template</a:t>
            </a:r>
            <a:r>
              <a:rPr lang="en" sz="1100">
                <a:solidFill>
                  <a:schemeClr val="dk1"/>
                </a:solidFill>
                <a:latin typeface="Adamina"/>
                <a:ea typeface="Adamina"/>
                <a:cs typeface="Adamina"/>
                <a:sym typeface="Adamina"/>
              </a:rPr>
              <a:t> (optional)</a:t>
            </a:r>
            <a:endParaRPr sz="1100">
              <a:solidFill>
                <a:schemeClr val="dk1"/>
              </a:solidFill>
              <a:latin typeface="Adamina"/>
              <a:ea typeface="Adamina"/>
              <a:cs typeface="Adamina"/>
              <a:sym typeface="Adamina"/>
            </a:endParaRPr>
          </a:p>
          <a:p>
            <a:pPr indent="0" lvl="0" marL="13716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1"/>
              </a:solidFill>
              <a:latin typeface="Adamina"/>
              <a:ea typeface="Adamina"/>
              <a:cs typeface="Adamina"/>
              <a:sym typeface="Adamina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chemeClr val="dk1"/>
                </a:solidFill>
                <a:latin typeface="Adamina"/>
                <a:ea typeface="Adamina"/>
                <a:cs typeface="Adamina"/>
                <a:sym typeface="Adamina"/>
              </a:rPr>
              <a:t>Electronic File</a:t>
            </a:r>
            <a:r>
              <a:rPr lang="en" sz="1100">
                <a:solidFill>
                  <a:schemeClr val="dk1"/>
                </a:solidFill>
                <a:latin typeface="Adamina"/>
                <a:ea typeface="Adamina"/>
                <a:cs typeface="Adamina"/>
                <a:sym typeface="Adamina"/>
              </a:rPr>
              <a:t> </a:t>
            </a:r>
            <a:r>
              <a:rPr i="1" lang="en" sz="1100">
                <a:solidFill>
                  <a:schemeClr val="dk1"/>
                </a:solidFill>
                <a:latin typeface="Adamina"/>
                <a:ea typeface="Adamina"/>
                <a:cs typeface="Adamina"/>
                <a:sym typeface="Adamina"/>
              </a:rPr>
              <a:t>- each presenter team must submit one copy for pre-judging in Gathertown</a:t>
            </a:r>
            <a:endParaRPr i="1" sz="1100">
              <a:solidFill>
                <a:schemeClr val="dk1"/>
              </a:solidFill>
              <a:latin typeface="Adamina"/>
              <a:ea typeface="Adamina"/>
              <a:cs typeface="Adamina"/>
              <a:sym typeface="Adamina"/>
            </a:endParaRPr>
          </a:p>
          <a:p>
            <a:pPr indent="-29845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damina"/>
              <a:buChar char="●"/>
            </a:pPr>
            <a:r>
              <a:rPr b="1" lang="en" sz="1100">
                <a:solidFill>
                  <a:schemeClr val="dk1"/>
                </a:solidFill>
                <a:latin typeface="Adamina"/>
                <a:ea typeface="Adamina"/>
                <a:cs typeface="Adamina"/>
                <a:sym typeface="Adamina"/>
              </a:rPr>
              <a:t>Portable Network Graphics (</a:t>
            </a:r>
            <a:r>
              <a:rPr b="1" lang="en" sz="1100">
                <a:solidFill>
                  <a:schemeClr val="dk1"/>
                </a:solidFill>
                <a:latin typeface="Adamina"/>
                <a:ea typeface="Adamina"/>
                <a:cs typeface="Adamina"/>
                <a:sym typeface="Adamina"/>
              </a:rPr>
              <a:t>PNG) format ONLY </a:t>
            </a:r>
            <a:r>
              <a:rPr lang="en" sz="1100">
                <a:solidFill>
                  <a:schemeClr val="dk1"/>
                </a:solidFill>
                <a:latin typeface="Adamina"/>
                <a:ea typeface="Adamina"/>
                <a:cs typeface="Adamina"/>
                <a:sym typeface="Adamina"/>
              </a:rPr>
              <a:t>- less than 3MB in size</a:t>
            </a:r>
            <a:endParaRPr sz="1100">
              <a:solidFill>
                <a:schemeClr val="dk1"/>
              </a:solidFill>
              <a:latin typeface="Adamina"/>
              <a:ea typeface="Adamina"/>
              <a:cs typeface="Adamina"/>
              <a:sym typeface="Adamina"/>
            </a:endParaRPr>
          </a:p>
          <a:p>
            <a:pPr indent="-29845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damina"/>
              <a:buChar char="■"/>
            </a:pPr>
            <a:r>
              <a:rPr lang="en" sz="1100" u="sng">
                <a:solidFill>
                  <a:schemeClr val="dk1"/>
                </a:solidFill>
                <a:latin typeface="Adamina"/>
                <a:ea typeface="Adamina"/>
                <a:cs typeface="Adamina"/>
                <a:sym typeface="Adamina"/>
              </a:rPr>
              <a:t>Must be </a:t>
            </a:r>
            <a:r>
              <a:rPr b="1" lang="en" sz="1100" u="sng">
                <a:solidFill>
                  <a:schemeClr val="dk1"/>
                </a:solidFill>
                <a:latin typeface="Adamina"/>
                <a:ea typeface="Adamina"/>
                <a:cs typeface="Adamina"/>
                <a:sym typeface="Adamina"/>
              </a:rPr>
              <a:t>PNG</a:t>
            </a:r>
            <a:r>
              <a:rPr lang="en" sz="1100" u="sng">
                <a:solidFill>
                  <a:schemeClr val="dk1"/>
                </a:solidFill>
                <a:latin typeface="Adamina"/>
                <a:ea typeface="Adamina"/>
                <a:cs typeface="Adamina"/>
                <a:sym typeface="Adamina"/>
              </a:rPr>
              <a:t> format</a:t>
            </a:r>
            <a:r>
              <a:rPr lang="en" sz="1100">
                <a:solidFill>
                  <a:schemeClr val="dk1"/>
                </a:solidFill>
                <a:latin typeface="Adamina"/>
                <a:ea typeface="Adamina"/>
                <a:cs typeface="Adamina"/>
                <a:sym typeface="Adamina"/>
              </a:rPr>
              <a:t> so your poster will be viewable.</a:t>
            </a:r>
            <a:endParaRPr sz="1100">
              <a:solidFill>
                <a:schemeClr val="dk1"/>
              </a:solidFill>
              <a:latin typeface="Adamina"/>
              <a:ea typeface="Adamina"/>
              <a:cs typeface="Adamina"/>
              <a:sym typeface="Adamina"/>
            </a:endParaRPr>
          </a:p>
          <a:p>
            <a:pPr indent="-29845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damina"/>
              <a:buChar char="●"/>
            </a:pPr>
            <a:r>
              <a:rPr lang="en" sz="1100">
                <a:solidFill>
                  <a:schemeClr val="dk1"/>
                </a:solidFill>
                <a:latin typeface="Adamina"/>
                <a:ea typeface="Adamina"/>
                <a:cs typeface="Adamina"/>
                <a:sym typeface="Adamina"/>
              </a:rPr>
              <a:t>Submit to </a:t>
            </a:r>
            <a:r>
              <a:rPr lang="en" sz="1100" u="sng">
                <a:solidFill>
                  <a:schemeClr val="hlink"/>
                </a:solidFill>
                <a:latin typeface="Adamina"/>
                <a:ea typeface="Adamina"/>
                <a:cs typeface="Adamina"/>
                <a:sym typeface="Adamina"/>
                <a:hlinkClick r:id="rId6"/>
              </a:rPr>
              <a:t>ibrs@atsu.edu</a:t>
            </a:r>
            <a:r>
              <a:rPr lang="en" sz="1100">
                <a:solidFill>
                  <a:schemeClr val="dk1"/>
                </a:solidFill>
                <a:latin typeface="Adamina"/>
                <a:ea typeface="Adamina"/>
                <a:cs typeface="Adamina"/>
                <a:sym typeface="Adamina"/>
              </a:rPr>
              <a:t>  </a:t>
            </a:r>
            <a:endParaRPr sz="1100">
              <a:solidFill>
                <a:schemeClr val="dk1"/>
              </a:solidFill>
              <a:latin typeface="Adamina"/>
              <a:ea typeface="Adamina"/>
              <a:cs typeface="Adamina"/>
              <a:sym typeface="Adamina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900">
              <a:solidFill>
                <a:schemeClr val="dk1"/>
              </a:solidFill>
              <a:latin typeface="Adamina"/>
              <a:ea typeface="Adamina"/>
              <a:cs typeface="Adamina"/>
              <a:sym typeface="Adamina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900">
              <a:solidFill>
                <a:schemeClr val="dk1"/>
              </a:solidFill>
              <a:latin typeface="Adamina"/>
              <a:ea typeface="Adamina"/>
              <a:cs typeface="Adamina"/>
              <a:sym typeface="Adamina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chemeClr val="dk1"/>
                </a:solidFill>
                <a:latin typeface="Adamina"/>
                <a:ea typeface="Adamina"/>
                <a:cs typeface="Adamina"/>
                <a:sym typeface="Adamina"/>
              </a:rPr>
              <a:t>Poster Printing</a:t>
            </a:r>
            <a:r>
              <a:rPr b="1" i="1" lang="en" sz="1300">
                <a:solidFill>
                  <a:schemeClr val="dk1"/>
                </a:solidFill>
                <a:latin typeface="Adamina"/>
                <a:ea typeface="Adamina"/>
                <a:cs typeface="Adamina"/>
                <a:sym typeface="Adamina"/>
              </a:rPr>
              <a:t> </a:t>
            </a:r>
            <a:r>
              <a:rPr i="1" lang="en" sz="1100">
                <a:solidFill>
                  <a:schemeClr val="dk1"/>
                </a:solidFill>
                <a:latin typeface="Adamina"/>
                <a:ea typeface="Adamina"/>
                <a:cs typeface="Adamina"/>
                <a:sym typeface="Adamina"/>
              </a:rPr>
              <a:t>- </a:t>
            </a:r>
            <a:r>
              <a:rPr b="1" i="1" lang="en" sz="1100">
                <a:solidFill>
                  <a:srgbClr val="0B5394"/>
                </a:solidFill>
                <a:latin typeface="Adamina"/>
                <a:ea typeface="Adamina"/>
                <a:cs typeface="Adamina"/>
                <a:sym typeface="Adamina"/>
              </a:rPr>
              <a:t>in-person presenters only</a:t>
            </a:r>
            <a:endParaRPr b="1" i="1" sz="1100">
              <a:solidFill>
                <a:srgbClr val="0B5394"/>
              </a:solidFill>
              <a:latin typeface="Adamina"/>
              <a:ea typeface="Adamina"/>
              <a:cs typeface="Adamina"/>
              <a:sym typeface="Adamina"/>
            </a:endParaRPr>
          </a:p>
          <a:p>
            <a:pPr indent="-29845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damina"/>
              <a:buChar char="●"/>
            </a:pPr>
            <a:r>
              <a:rPr b="1" lang="en" sz="1100">
                <a:solidFill>
                  <a:schemeClr val="dk1"/>
                </a:solidFill>
                <a:latin typeface="Adamina"/>
                <a:ea typeface="Adamina"/>
                <a:cs typeface="Adamina"/>
                <a:sym typeface="Adamina"/>
              </a:rPr>
              <a:t>PDF format ONLY</a:t>
            </a:r>
            <a:r>
              <a:rPr lang="en" sz="1100">
                <a:solidFill>
                  <a:schemeClr val="dk1"/>
                </a:solidFill>
                <a:latin typeface="Adamina"/>
                <a:ea typeface="Adamina"/>
                <a:cs typeface="Adamina"/>
                <a:sym typeface="Adamina"/>
              </a:rPr>
              <a:t> </a:t>
            </a:r>
            <a:endParaRPr sz="1100">
              <a:solidFill>
                <a:schemeClr val="dk1"/>
              </a:solidFill>
              <a:latin typeface="Adamina"/>
              <a:ea typeface="Adamina"/>
              <a:cs typeface="Adamina"/>
              <a:sym typeface="Adamina"/>
            </a:endParaRPr>
          </a:p>
          <a:p>
            <a:pPr indent="-29845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damina"/>
              <a:buChar char="●"/>
            </a:pPr>
            <a:r>
              <a:rPr lang="en" sz="1100">
                <a:solidFill>
                  <a:schemeClr val="dk1"/>
                </a:solidFill>
                <a:latin typeface="Adamina"/>
                <a:ea typeface="Adamina"/>
                <a:cs typeface="Adamina"/>
                <a:sym typeface="Adamina"/>
              </a:rPr>
              <a:t>Presenters are responsible for:</a:t>
            </a:r>
            <a:endParaRPr sz="1100">
              <a:solidFill>
                <a:schemeClr val="dk1"/>
              </a:solidFill>
              <a:latin typeface="Adamina"/>
              <a:ea typeface="Adamina"/>
              <a:cs typeface="Adamina"/>
              <a:sym typeface="Adamina"/>
            </a:endParaRPr>
          </a:p>
          <a:p>
            <a:pPr indent="-298450" lvl="1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damina"/>
              <a:buChar char="○"/>
            </a:pPr>
            <a:r>
              <a:rPr lang="en" sz="1100">
                <a:solidFill>
                  <a:schemeClr val="dk1"/>
                </a:solidFill>
                <a:latin typeface="Adamina"/>
                <a:ea typeface="Adamina"/>
                <a:cs typeface="Adamina"/>
                <a:sym typeface="Adamina"/>
              </a:rPr>
              <a:t>Poster printing</a:t>
            </a:r>
            <a:endParaRPr sz="1100">
              <a:solidFill>
                <a:schemeClr val="dk1"/>
              </a:solidFill>
              <a:latin typeface="Adamina"/>
              <a:ea typeface="Adamina"/>
              <a:cs typeface="Adamina"/>
              <a:sym typeface="Adamina"/>
            </a:endParaRPr>
          </a:p>
          <a:p>
            <a:pPr indent="-298450" lvl="1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damina"/>
              <a:buChar char="○"/>
            </a:pPr>
            <a:r>
              <a:rPr lang="en" sz="1100">
                <a:solidFill>
                  <a:schemeClr val="dk1"/>
                </a:solidFill>
                <a:latin typeface="Adamina"/>
                <a:ea typeface="Adamina"/>
                <a:cs typeface="Adamina"/>
                <a:sym typeface="Adamina"/>
              </a:rPr>
              <a:t>Delivery of physical poster to t</a:t>
            </a:r>
            <a:r>
              <a:rPr lang="en" sz="1100">
                <a:solidFill>
                  <a:schemeClr val="dk1"/>
                </a:solidFill>
                <a:latin typeface="Adamina"/>
                <a:ea typeface="Adamina"/>
                <a:cs typeface="Adamina"/>
                <a:sym typeface="Adamina"/>
              </a:rPr>
              <a:t>he IPE building </a:t>
            </a:r>
            <a:endParaRPr sz="1100">
              <a:solidFill>
                <a:schemeClr val="dk1"/>
              </a:solidFill>
              <a:latin typeface="Adamina"/>
              <a:ea typeface="Adamina"/>
              <a:cs typeface="Adamina"/>
              <a:sym typeface="Adamina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chemeClr val="dk1"/>
              </a:solidFill>
              <a:latin typeface="Adamina"/>
              <a:ea typeface="Adamina"/>
              <a:cs typeface="Adamina"/>
              <a:sym typeface="Adamina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dk1"/>
              </a:solidFill>
              <a:latin typeface="Adamina"/>
              <a:ea typeface="Adamina"/>
              <a:cs typeface="Adamina"/>
              <a:sym typeface="Adamina"/>
            </a:endParaRPr>
          </a:p>
          <a:p>
            <a:pPr indent="0" lvl="0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dk1"/>
              </a:solidFill>
              <a:latin typeface="Adamina"/>
              <a:ea typeface="Adamina"/>
              <a:cs typeface="Adamina"/>
              <a:sym typeface="Adamina"/>
            </a:endParaRPr>
          </a:p>
        </p:txBody>
      </p:sp>
      <p:sp>
        <p:nvSpPr>
          <p:cNvPr id="215" name="Google Shape;215;p30"/>
          <p:cNvSpPr/>
          <p:nvPr/>
        </p:nvSpPr>
        <p:spPr>
          <a:xfrm rot="1063258">
            <a:off x="5410630" y="239812"/>
            <a:ext cx="2332052" cy="1901411"/>
          </a:xfrm>
          <a:prstGeom prst="irregularSeal1">
            <a:avLst/>
          </a:prstGeom>
          <a:solidFill>
            <a:schemeClr val="accent6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6" name="Google Shape;216;p30"/>
          <p:cNvSpPr txBox="1"/>
          <p:nvPr/>
        </p:nvSpPr>
        <p:spPr>
          <a:xfrm rot="311369">
            <a:off x="5532188" y="688120"/>
            <a:ext cx="2199014" cy="83655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/>
              <a:t>Pro Tip:</a:t>
            </a:r>
            <a:endParaRPr b="1" sz="1200"/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  <a:latin typeface="Adamina"/>
                <a:ea typeface="Adamina"/>
                <a:cs typeface="Adamina"/>
                <a:sym typeface="Adamina"/>
              </a:rPr>
              <a:t>Use </a:t>
            </a:r>
            <a:r>
              <a:rPr lang="en" sz="900">
                <a:solidFill>
                  <a:schemeClr val="dk1"/>
                </a:solidFill>
                <a:latin typeface="Adamina"/>
                <a:ea typeface="Adamina"/>
                <a:cs typeface="Adamina"/>
                <a:sym typeface="Adamina"/>
              </a:rPr>
              <a:t>PowerPoint or </a:t>
            </a:r>
            <a:endParaRPr sz="900">
              <a:solidFill>
                <a:schemeClr val="dk1"/>
              </a:solidFill>
              <a:latin typeface="Adamina"/>
              <a:ea typeface="Adamina"/>
              <a:cs typeface="Adamina"/>
              <a:sym typeface="Adamina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  <a:latin typeface="Adamina"/>
                <a:ea typeface="Adamina"/>
                <a:cs typeface="Adamina"/>
                <a:sym typeface="Adamina"/>
              </a:rPr>
              <a:t>Google Slides to create </a:t>
            </a:r>
            <a:endParaRPr sz="900">
              <a:solidFill>
                <a:schemeClr val="dk1"/>
              </a:solidFill>
              <a:latin typeface="Adamina"/>
              <a:ea typeface="Adamina"/>
              <a:cs typeface="Adamina"/>
              <a:sym typeface="Adamina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  <a:latin typeface="Adamina"/>
                <a:ea typeface="Adamina"/>
                <a:cs typeface="Adamina"/>
                <a:sym typeface="Adamina"/>
              </a:rPr>
              <a:t>your poster at full size</a:t>
            </a:r>
            <a:endParaRPr sz="1100"/>
          </a:p>
        </p:txBody>
      </p:sp>
      <p:grpSp>
        <p:nvGrpSpPr>
          <p:cNvPr id="217" name="Google Shape;217;p30"/>
          <p:cNvGrpSpPr/>
          <p:nvPr/>
        </p:nvGrpSpPr>
        <p:grpSpPr>
          <a:xfrm rot="940905">
            <a:off x="6620698" y="1687027"/>
            <a:ext cx="2486922" cy="2347309"/>
            <a:chOff x="5625722" y="-94527"/>
            <a:chExt cx="2486865" cy="2347255"/>
          </a:xfrm>
        </p:grpSpPr>
        <p:sp>
          <p:nvSpPr>
            <p:cNvPr id="218" name="Google Shape;218;p30"/>
            <p:cNvSpPr/>
            <p:nvPr/>
          </p:nvSpPr>
          <p:spPr>
            <a:xfrm rot="526307">
              <a:off x="5769921" y="60919"/>
              <a:ext cx="2198467" cy="2036363"/>
            </a:xfrm>
            <a:prstGeom prst="irregularSeal1">
              <a:avLst/>
            </a:prstGeom>
            <a:solidFill>
              <a:schemeClr val="accent6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9" name="Google Shape;219;p30"/>
            <p:cNvSpPr txBox="1"/>
            <p:nvPr/>
          </p:nvSpPr>
          <p:spPr>
            <a:xfrm rot="-336054">
              <a:off x="6138404" y="556126"/>
              <a:ext cx="1461487" cy="84835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200">
                  <a:solidFill>
                    <a:schemeClr val="dk1"/>
                  </a:solidFill>
                </a:rPr>
                <a:t>Pro Tip:</a:t>
              </a:r>
              <a:endParaRPr b="1" sz="1200">
                <a:solidFill>
                  <a:schemeClr val="dk1"/>
                </a:solidFill>
              </a:endParaRPr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chemeClr val="dk1"/>
                  </a:solidFill>
                  <a:latin typeface="Adamina"/>
                  <a:ea typeface="Adamina"/>
                  <a:cs typeface="Adamina"/>
                  <a:sym typeface="Adamina"/>
                </a:rPr>
                <a:t>Check your document size BEFORE you begin your layout to avoid scaling issues.</a:t>
              </a:r>
              <a:endParaRPr sz="900">
                <a:solidFill>
                  <a:schemeClr val="dk1"/>
                </a:solidFill>
                <a:latin typeface="Adamina"/>
                <a:ea typeface="Adamina"/>
                <a:cs typeface="Adamina"/>
                <a:sym typeface="Adamina"/>
              </a:endParaRPr>
            </a:p>
          </p:txBody>
        </p:sp>
      </p:grpSp>
      <p:sp>
        <p:nvSpPr>
          <p:cNvPr id="220" name="Google Shape;220;p30"/>
          <p:cNvSpPr/>
          <p:nvPr/>
        </p:nvSpPr>
        <p:spPr>
          <a:xfrm>
            <a:off x="7907650" y="220225"/>
            <a:ext cx="1054500" cy="501300"/>
          </a:xfrm>
          <a:prstGeom prst="rect">
            <a:avLst/>
          </a:prstGeom>
          <a:solidFill>
            <a:srgbClr val="2C6B94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lt1"/>
                </a:solidFill>
                <a:uFill>
                  <a:noFill/>
                </a:uFill>
                <a:latin typeface="Adamina"/>
                <a:ea typeface="Adamina"/>
                <a:cs typeface="Adamina"/>
                <a:sym typeface="Adamina"/>
                <a:hlinkClick action="ppaction://hlinksldjump"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Jump to </a:t>
            </a:r>
            <a:endParaRPr sz="900">
              <a:latin typeface="Adamina"/>
              <a:ea typeface="Adamina"/>
              <a:cs typeface="Adamina"/>
              <a:sym typeface="Adamina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lt1"/>
                </a:solidFill>
                <a:uFill>
                  <a:noFill/>
                </a:uFill>
                <a:latin typeface="Adamina"/>
                <a:ea typeface="Adamina"/>
                <a:cs typeface="Adamina"/>
                <a:sym typeface="Adamina"/>
                <a:hlinkClick action="ppaction://hlinksldjump" r:id="rId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2025 Timeline</a:t>
            </a:r>
            <a:endParaRPr sz="900">
              <a:solidFill>
                <a:schemeClr val="lt1"/>
              </a:solidFill>
              <a:latin typeface="Adamina"/>
              <a:ea typeface="Adamina"/>
              <a:cs typeface="Adamina"/>
              <a:sym typeface="Adamina"/>
            </a:endParaRPr>
          </a:p>
        </p:txBody>
      </p:sp>
      <p:sp>
        <p:nvSpPr>
          <p:cNvPr id="221" name="Google Shape;221;p30"/>
          <p:cNvSpPr/>
          <p:nvPr/>
        </p:nvSpPr>
        <p:spPr>
          <a:xfrm rot="1200508">
            <a:off x="5484408" y="3030170"/>
            <a:ext cx="1980026" cy="2178650"/>
          </a:xfrm>
          <a:prstGeom prst="irregularSeal1">
            <a:avLst/>
          </a:prstGeom>
          <a:solidFill>
            <a:schemeClr val="accent6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2" name="Google Shape;222;p30"/>
          <p:cNvSpPr txBox="1"/>
          <p:nvPr/>
        </p:nvSpPr>
        <p:spPr>
          <a:xfrm rot="916645">
            <a:off x="5663187" y="3659004"/>
            <a:ext cx="1622435" cy="114385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200">
                <a:solidFill>
                  <a:schemeClr val="dk1"/>
                </a:solidFill>
              </a:rPr>
              <a:t>Pro Tip:</a:t>
            </a:r>
            <a:endParaRPr b="1" sz="12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900">
                <a:solidFill>
                  <a:schemeClr val="dk1"/>
                </a:solidFill>
                <a:latin typeface="Adamina"/>
                <a:ea typeface="Adamina"/>
                <a:cs typeface="Adamina"/>
                <a:sym typeface="Adamina"/>
              </a:rPr>
              <a:t>Save your poster as both a </a:t>
            </a:r>
            <a:endParaRPr sz="900">
              <a:solidFill>
                <a:schemeClr val="dk1"/>
              </a:solidFill>
              <a:latin typeface="Adamina"/>
              <a:ea typeface="Adamina"/>
              <a:cs typeface="Adamina"/>
              <a:sym typeface="Adamin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  <a:latin typeface="Adamina"/>
                <a:ea typeface="Adamina"/>
                <a:cs typeface="Adamina"/>
                <a:sym typeface="Adamina"/>
              </a:rPr>
              <a:t>PNG and a PDF for submission!</a:t>
            </a:r>
            <a:endParaRPr>
              <a:solidFill>
                <a:schemeClr val="dk1"/>
              </a:solidFill>
              <a:latin typeface="Adamina"/>
              <a:ea typeface="Adamina"/>
              <a:cs typeface="Adamina"/>
              <a:sym typeface="Adamina"/>
            </a:endParaRPr>
          </a:p>
        </p:txBody>
      </p:sp>
      <p:sp>
        <p:nvSpPr>
          <p:cNvPr id="223" name="Google Shape;223;p30"/>
          <p:cNvSpPr/>
          <p:nvPr/>
        </p:nvSpPr>
        <p:spPr>
          <a:xfrm>
            <a:off x="7908975" y="857250"/>
            <a:ext cx="1033200" cy="4983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2C6B94"/>
                </a:solidFill>
                <a:uFill>
                  <a:noFill/>
                </a:uFill>
                <a:latin typeface="Adamina"/>
                <a:ea typeface="Adamina"/>
                <a:cs typeface="Adamina"/>
                <a:sym typeface="Adamina"/>
                <a:hlinkClick action="ppaction://hlinksldjump" r:id="rId9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Jump to poster formatting</a:t>
            </a:r>
            <a:endParaRPr b="1" sz="1000">
              <a:solidFill>
                <a:srgbClr val="2C6B94"/>
              </a:solidFill>
              <a:latin typeface="Adamina"/>
              <a:ea typeface="Adamina"/>
              <a:cs typeface="Adamina"/>
              <a:sym typeface="Adamina"/>
            </a:endParaRPr>
          </a:p>
        </p:txBody>
      </p:sp>
      <p:sp>
        <p:nvSpPr>
          <p:cNvPr id="224" name="Google Shape;224;p30"/>
          <p:cNvSpPr/>
          <p:nvPr/>
        </p:nvSpPr>
        <p:spPr>
          <a:xfrm>
            <a:off x="7908975" y="1485700"/>
            <a:ext cx="1033200" cy="498300"/>
          </a:xfrm>
          <a:prstGeom prst="rect">
            <a:avLst/>
          </a:prstGeom>
          <a:solidFill>
            <a:srgbClr val="2C6B94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uFill>
                  <a:noFill/>
                </a:uFill>
                <a:latin typeface="Adamina"/>
                <a:ea typeface="Adamina"/>
                <a:cs typeface="Adamina"/>
                <a:sym typeface="Adamina"/>
                <a:hlinkClick action="ppaction://hlinksldjump" r:id="rId10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Jump to video formatting </a:t>
            </a:r>
            <a:endParaRPr sz="1000">
              <a:solidFill>
                <a:schemeClr val="lt1"/>
              </a:solidFill>
              <a:latin typeface="Adamina"/>
              <a:ea typeface="Adamina"/>
              <a:cs typeface="Adamina"/>
              <a:sym typeface="Adamina"/>
            </a:endParaRPr>
          </a:p>
        </p:txBody>
      </p:sp>
      <p:sp>
        <p:nvSpPr>
          <p:cNvPr id="225" name="Google Shape;225;p30">
            <a:hlinkClick action="ppaction://hlinksldjump" r:id="rId11"/>
          </p:cNvPr>
          <p:cNvSpPr/>
          <p:nvPr/>
        </p:nvSpPr>
        <p:spPr>
          <a:xfrm>
            <a:off x="7908975" y="243800"/>
            <a:ext cx="1033200" cy="483300"/>
          </a:xfrm>
          <a:prstGeom prst="rect">
            <a:avLst/>
          </a:prstGeom>
          <a:solidFill>
            <a:srgbClr val="2C6B94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lt1"/>
                </a:solidFill>
                <a:uFill>
                  <a:noFill/>
                </a:uFill>
                <a:latin typeface="Adamina"/>
                <a:ea typeface="Adamina"/>
                <a:cs typeface="Adamina"/>
                <a:sym typeface="Adamina"/>
                <a:hlinkClick action="ppaction://hlinksldjump" r:id="rId1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Jump to </a:t>
            </a:r>
            <a:endParaRPr sz="900">
              <a:solidFill>
                <a:schemeClr val="dk1"/>
              </a:solidFill>
              <a:latin typeface="Adamina"/>
              <a:ea typeface="Adamina"/>
              <a:cs typeface="Adamina"/>
              <a:sym typeface="Adamina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lt1"/>
                </a:solidFill>
                <a:uFill>
                  <a:noFill/>
                </a:uFill>
                <a:latin typeface="Adamina"/>
                <a:ea typeface="Adamina"/>
                <a:cs typeface="Adamina"/>
                <a:sym typeface="Adamina"/>
                <a:hlinkClick action="ppaction://hlinksldjump" r:id="rId1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2025 Timeline</a:t>
            </a:r>
            <a:endParaRPr sz="1000">
              <a:solidFill>
                <a:schemeClr val="lt1"/>
              </a:solidFill>
              <a:latin typeface="Adamina"/>
              <a:ea typeface="Adamina"/>
              <a:cs typeface="Adamina"/>
              <a:sym typeface="Adamina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3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1" name="Google Shape;231;p3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32" name="Google Shape;232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33" name="Google Shape;233;p31"/>
          <p:cNvSpPr txBox="1"/>
          <p:nvPr/>
        </p:nvSpPr>
        <p:spPr>
          <a:xfrm>
            <a:off x="454650" y="352275"/>
            <a:ext cx="5786400" cy="54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latin typeface="Adamina"/>
                <a:ea typeface="Adamina"/>
                <a:cs typeface="Adamina"/>
                <a:sym typeface="Adamina"/>
              </a:rPr>
              <a:t>Physical </a:t>
            </a:r>
            <a:r>
              <a:rPr b="1" lang="en" sz="3000">
                <a:latin typeface="Adamina"/>
                <a:ea typeface="Adamina"/>
                <a:cs typeface="Adamina"/>
                <a:sym typeface="Adamina"/>
              </a:rPr>
              <a:t>Posters (on site)</a:t>
            </a:r>
            <a:endParaRPr b="1" sz="3000">
              <a:latin typeface="Adamina"/>
              <a:ea typeface="Adamina"/>
              <a:cs typeface="Adamina"/>
              <a:sym typeface="Adamina"/>
            </a:endParaRPr>
          </a:p>
        </p:txBody>
      </p:sp>
      <p:sp>
        <p:nvSpPr>
          <p:cNvPr id="234" name="Google Shape;234;p31"/>
          <p:cNvSpPr txBox="1"/>
          <p:nvPr/>
        </p:nvSpPr>
        <p:spPr>
          <a:xfrm>
            <a:off x="930150" y="1097325"/>
            <a:ext cx="6389100" cy="3768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  <a:latin typeface="Adamina"/>
                <a:ea typeface="Adamina"/>
                <a:cs typeface="Adamina"/>
                <a:sym typeface="Adamina"/>
              </a:rPr>
              <a:t>Researchers</a:t>
            </a:r>
            <a:r>
              <a:rPr b="1" lang="en">
                <a:solidFill>
                  <a:schemeClr val="dk1"/>
                </a:solidFill>
                <a:latin typeface="Adamina"/>
                <a:ea typeface="Adamina"/>
                <a:cs typeface="Adamina"/>
                <a:sym typeface="Adamina"/>
              </a:rPr>
              <a:t> </a:t>
            </a:r>
            <a:r>
              <a:rPr b="1" lang="en">
                <a:solidFill>
                  <a:schemeClr val="dk1"/>
                </a:solidFill>
                <a:latin typeface="Adamina"/>
                <a:ea typeface="Adamina"/>
                <a:cs typeface="Adamina"/>
                <a:sym typeface="Adamina"/>
              </a:rPr>
              <a:t>at ATSU (MO)</a:t>
            </a:r>
            <a:endParaRPr b="1">
              <a:solidFill>
                <a:schemeClr val="dk1"/>
              </a:solidFill>
              <a:latin typeface="Adamina"/>
              <a:ea typeface="Adamina"/>
              <a:cs typeface="Adamina"/>
              <a:sym typeface="Adamina"/>
            </a:endParaRPr>
          </a:p>
          <a:p>
            <a:pPr indent="-30480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damina"/>
              <a:buChar char="●"/>
            </a:pPr>
            <a:r>
              <a:rPr lang="en" sz="1100">
                <a:solidFill>
                  <a:schemeClr val="dk1"/>
                </a:solidFill>
                <a:latin typeface="Adamina"/>
                <a:ea typeface="Adamina"/>
                <a:cs typeface="Adamina"/>
                <a:sym typeface="Adamina"/>
              </a:rPr>
              <a:t>Researchers must submit posters for printing </a:t>
            </a:r>
            <a:endParaRPr sz="1100">
              <a:solidFill>
                <a:schemeClr val="dk1"/>
              </a:solidFill>
              <a:latin typeface="Adamina"/>
              <a:ea typeface="Adamina"/>
              <a:cs typeface="Adamina"/>
              <a:sym typeface="Adamina"/>
            </a:endParaRPr>
          </a:p>
          <a:p>
            <a:pPr indent="-29845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damina"/>
              <a:buChar char="●"/>
            </a:pPr>
            <a:r>
              <a:rPr lang="en" sz="1100">
                <a:solidFill>
                  <a:schemeClr val="dk1"/>
                </a:solidFill>
                <a:latin typeface="Adamina"/>
                <a:ea typeface="Adamina"/>
                <a:cs typeface="Adamina"/>
                <a:sym typeface="Adamina"/>
              </a:rPr>
              <a:t>No charge for poster printing for ATSU employees and ATSU students working with faculty.</a:t>
            </a:r>
            <a:r>
              <a:rPr lang="en" sz="1100">
                <a:solidFill>
                  <a:schemeClr val="dk1"/>
                </a:solidFill>
                <a:latin typeface="Adamina"/>
                <a:ea typeface="Adamina"/>
                <a:cs typeface="Adamina"/>
                <a:sym typeface="Adamina"/>
              </a:rPr>
              <a:t>  </a:t>
            </a:r>
            <a:r>
              <a:rPr i="1" lang="en" sz="1100">
                <a:solidFill>
                  <a:schemeClr val="dk1"/>
                </a:solidFill>
                <a:latin typeface="Adamina"/>
                <a:ea typeface="Adamina"/>
                <a:cs typeface="Adamina"/>
                <a:sym typeface="Adamina"/>
              </a:rPr>
              <a:t>However </a:t>
            </a:r>
            <a:r>
              <a:rPr lang="en" sz="1100">
                <a:solidFill>
                  <a:schemeClr val="dk1"/>
                </a:solidFill>
                <a:latin typeface="Adamina"/>
                <a:ea typeface="Adamina"/>
                <a:cs typeface="Adamina"/>
                <a:sym typeface="Adamina"/>
              </a:rPr>
              <a:t>:</a:t>
            </a:r>
            <a:endParaRPr sz="1100">
              <a:solidFill>
                <a:schemeClr val="dk1"/>
              </a:solidFill>
              <a:latin typeface="Adamina"/>
              <a:ea typeface="Adamina"/>
              <a:cs typeface="Adamina"/>
              <a:sym typeface="Adamina"/>
            </a:endParaRPr>
          </a:p>
          <a:p>
            <a:pPr indent="-29845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damina"/>
              <a:buChar char="■"/>
            </a:pPr>
            <a:r>
              <a:rPr lang="en" sz="1100">
                <a:solidFill>
                  <a:schemeClr val="dk1"/>
                </a:solidFill>
                <a:latin typeface="Adamina"/>
                <a:ea typeface="Adamina"/>
                <a:cs typeface="Adamina"/>
                <a:sym typeface="Adamina"/>
              </a:rPr>
              <a:t>If there is a reprint needed due to a typo or other error on the researcher's part, we do charge a $50 reprint fee to help cover part of the paper and ink costs.</a:t>
            </a:r>
            <a:endParaRPr sz="1100">
              <a:solidFill>
                <a:schemeClr val="dk1"/>
              </a:solidFill>
              <a:latin typeface="Adamina"/>
              <a:ea typeface="Adamina"/>
              <a:cs typeface="Adamina"/>
              <a:sym typeface="Adamina"/>
            </a:endParaRPr>
          </a:p>
          <a:p>
            <a:pPr indent="-29845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damina"/>
              <a:buChar char="■"/>
            </a:pPr>
            <a:r>
              <a:rPr lang="en" sz="1100">
                <a:solidFill>
                  <a:schemeClr val="dk1"/>
                </a:solidFill>
                <a:latin typeface="Adamina"/>
                <a:ea typeface="Adamina"/>
                <a:cs typeface="Adamina"/>
                <a:sym typeface="Adamina"/>
              </a:rPr>
              <a:t>A $50 rush fee will be charged for posters submitted with less than two days lead time to print.</a:t>
            </a:r>
            <a:endParaRPr sz="1100">
              <a:solidFill>
                <a:schemeClr val="dk1"/>
              </a:solidFill>
              <a:latin typeface="Adamina"/>
              <a:ea typeface="Adamina"/>
              <a:cs typeface="Adamina"/>
              <a:sym typeface="Adamina"/>
            </a:endParaRPr>
          </a:p>
          <a:p>
            <a:pPr indent="-29845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damina"/>
              <a:buChar char="■"/>
            </a:pPr>
            <a:r>
              <a:rPr lang="en" sz="1100">
                <a:solidFill>
                  <a:schemeClr val="dk1"/>
                </a:solidFill>
                <a:latin typeface="Adamina"/>
                <a:ea typeface="Adamina"/>
                <a:cs typeface="Adamina"/>
                <a:sym typeface="Adamina"/>
              </a:rPr>
              <a:t>Email “print-ready” poster files in PDF format ONLY to</a:t>
            </a:r>
            <a:r>
              <a:rPr lang="en" sz="1100">
                <a:solidFill>
                  <a:schemeClr val="dk1"/>
                </a:solidFill>
                <a:latin typeface="Adamina"/>
                <a:ea typeface="Adamina"/>
                <a:cs typeface="Adamina"/>
                <a:sym typeface="Adamina"/>
              </a:rPr>
              <a:t> Jamie Carroll </a:t>
            </a:r>
            <a:r>
              <a:rPr lang="en" sz="1100" u="sng">
                <a:solidFill>
                  <a:schemeClr val="hlink"/>
                </a:solidFill>
                <a:latin typeface="Adamina"/>
                <a:ea typeface="Adamina"/>
                <a:cs typeface="Adamina"/>
                <a:sym typeface="Adamina"/>
                <a:hlinkClick r:id="rId4"/>
              </a:rPr>
              <a:t>jcarroll@atsu.edu</a:t>
            </a:r>
            <a:r>
              <a:rPr lang="en" sz="1100">
                <a:solidFill>
                  <a:schemeClr val="dk1"/>
                </a:solidFill>
                <a:latin typeface="Adamina"/>
                <a:ea typeface="Adamina"/>
                <a:cs typeface="Adamina"/>
                <a:sym typeface="Adamina"/>
              </a:rPr>
              <a:t> .</a:t>
            </a:r>
            <a:endParaRPr sz="1100">
              <a:solidFill>
                <a:schemeClr val="dk1"/>
              </a:solidFill>
              <a:latin typeface="Adamina"/>
              <a:ea typeface="Adamina"/>
              <a:cs typeface="Adamina"/>
              <a:sym typeface="Adamina"/>
            </a:endParaRPr>
          </a:p>
          <a:p>
            <a:pPr indent="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latin typeface="Adamina"/>
                <a:ea typeface="Adamina"/>
                <a:cs typeface="Adamina"/>
                <a:sym typeface="Adamina"/>
              </a:rPr>
              <a:t>If researchers need graphics created for their poster, contact Jamie Carroll </a:t>
            </a:r>
            <a:r>
              <a:rPr lang="en" sz="1100" u="sng">
                <a:solidFill>
                  <a:schemeClr val="accent5"/>
                </a:solidFill>
                <a:latin typeface="Adamina"/>
                <a:ea typeface="Adamina"/>
                <a:cs typeface="Adamina"/>
                <a:sym typeface="Adamina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jcarroll@atsu.edu</a:t>
            </a:r>
            <a:r>
              <a:rPr lang="en" sz="1100">
                <a:solidFill>
                  <a:schemeClr val="dk1"/>
                </a:solidFill>
                <a:latin typeface="Adamina"/>
                <a:ea typeface="Adamina"/>
                <a:cs typeface="Adamina"/>
                <a:sym typeface="Adamina"/>
              </a:rPr>
              <a:t>.</a:t>
            </a:r>
            <a:endParaRPr sz="1100">
              <a:solidFill>
                <a:schemeClr val="dk1"/>
              </a:solidFill>
              <a:latin typeface="Adamina"/>
              <a:ea typeface="Adamina"/>
              <a:cs typeface="Adamina"/>
              <a:sym typeface="Adamina"/>
            </a:endParaRPr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  <a:latin typeface="Adamina"/>
                <a:ea typeface="Adamina"/>
                <a:cs typeface="Adamina"/>
                <a:sym typeface="Adamina"/>
              </a:rPr>
              <a:t>R</a:t>
            </a:r>
            <a:r>
              <a:rPr b="1" lang="en">
                <a:solidFill>
                  <a:schemeClr val="dk1"/>
                </a:solidFill>
                <a:latin typeface="Adamina"/>
                <a:ea typeface="Adamina"/>
                <a:cs typeface="Adamina"/>
                <a:sym typeface="Adamina"/>
              </a:rPr>
              <a:t>esearchers at other institutions </a:t>
            </a:r>
            <a:endParaRPr b="1">
              <a:solidFill>
                <a:schemeClr val="dk1"/>
              </a:solidFill>
              <a:latin typeface="Adamina"/>
              <a:ea typeface="Adamina"/>
              <a:cs typeface="Adamina"/>
              <a:sym typeface="Adamina"/>
            </a:endParaRPr>
          </a:p>
          <a:p>
            <a:pPr indent="-30480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damina"/>
              <a:buChar char="●"/>
            </a:pPr>
            <a:r>
              <a:rPr lang="en" sz="1200">
                <a:solidFill>
                  <a:schemeClr val="dk1"/>
                </a:solidFill>
                <a:latin typeface="Adamina"/>
                <a:ea typeface="Adamina"/>
                <a:cs typeface="Adamina"/>
                <a:sym typeface="Adamina"/>
              </a:rPr>
              <a:t>Utilize your institution’s printing services</a:t>
            </a:r>
            <a:r>
              <a:rPr lang="en" sz="1200">
                <a:solidFill>
                  <a:schemeClr val="dk1"/>
                </a:solidFill>
                <a:latin typeface="Adamina"/>
                <a:ea typeface="Adamina"/>
                <a:cs typeface="Adamina"/>
                <a:sym typeface="Adamina"/>
              </a:rPr>
              <a:t>. Contact them for formats and deadlines.</a:t>
            </a:r>
            <a:endParaRPr sz="1200">
              <a:solidFill>
                <a:schemeClr val="dk1"/>
              </a:solidFill>
              <a:latin typeface="Adamina"/>
              <a:ea typeface="Adamina"/>
              <a:cs typeface="Adamina"/>
              <a:sym typeface="Adamina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Adamina"/>
              <a:ea typeface="Adamina"/>
              <a:cs typeface="Adamina"/>
              <a:sym typeface="Adamin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chemeClr val="dk1"/>
              </a:solidFill>
              <a:latin typeface="Adamina"/>
              <a:ea typeface="Adamina"/>
              <a:cs typeface="Adamina"/>
              <a:sym typeface="Adamina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chemeClr val="dk1"/>
              </a:solidFill>
              <a:latin typeface="Adamina"/>
              <a:ea typeface="Adamina"/>
              <a:cs typeface="Adamina"/>
              <a:sym typeface="Adamina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dk1"/>
              </a:solidFill>
              <a:latin typeface="Adamina"/>
              <a:ea typeface="Adamina"/>
              <a:cs typeface="Adamina"/>
              <a:sym typeface="Adamina"/>
            </a:endParaRPr>
          </a:p>
          <a:p>
            <a:pPr indent="0" lvl="0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dk1"/>
              </a:solidFill>
              <a:latin typeface="Adamina"/>
              <a:ea typeface="Adamina"/>
              <a:cs typeface="Adamina"/>
              <a:sym typeface="Adamina"/>
            </a:endParaRPr>
          </a:p>
        </p:txBody>
      </p:sp>
      <p:sp>
        <p:nvSpPr>
          <p:cNvPr id="235" name="Google Shape;235;p31">
            <a:hlinkClick action="ppaction://hlinksldjump" r:id="rId6"/>
          </p:cNvPr>
          <p:cNvSpPr/>
          <p:nvPr/>
        </p:nvSpPr>
        <p:spPr>
          <a:xfrm>
            <a:off x="7908975" y="243800"/>
            <a:ext cx="1033200" cy="483300"/>
          </a:xfrm>
          <a:prstGeom prst="rect">
            <a:avLst/>
          </a:prstGeom>
          <a:solidFill>
            <a:srgbClr val="2C6B94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lt1"/>
                </a:solidFill>
                <a:uFill>
                  <a:noFill/>
                </a:uFill>
                <a:latin typeface="Adamina"/>
                <a:ea typeface="Adamina"/>
                <a:cs typeface="Adamina"/>
                <a:sym typeface="Adamina"/>
                <a:hlinkClick action="ppaction://hlinksldjump"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Jump to </a:t>
            </a:r>
            <a:endParaRPr sz="900">
              <a:solidFill>
                <a:schemeClr val="dk1"/>
              </a:solidFill>
              <a:latin typeface="Adamina"/>
              <a:ea typeface="Adamina"/>
              <a:cs typeface="Adamina"/>
              <a:sym typeface="Adamina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900">
                <a:solidFill>
                  <a:schemeClr val="lt1"/>
                </a:solidFill>
                <a:uFill>
                  <a:noFill/>
                </a:uFill>
                <a:latin typeface="Adamina"/>
                <a:ea typeface="Adamina"/>
                <a:cs typeface="Adamina"/>
                <a:sym typeface="Adamina"/>
                <a:hlinkClick action="ppaction://hlinksldjump" r:id="rId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2025 Timeline</a:t>
            </a:r>
            <a:endParaRPr sz="1000">
              <a:solidFill>
                <a:schemeClr val="lt1"/>
              </a:solidFill>
              <a:latin typeface="Adamina"/>
              <a:ea typeface="Adamina"/>
              <a:cs typeface="Adamina"/>
              <a:sym typeface="Adamina"/>
            </a:endParaRPr>
          </a:p>
        </p:txBody>
      </p:sp>
      <p:sp>
        <p:nvSpPr>
          <p:cNvPr id="236" name="Google Shape;236;p31"/>
          <p:cNvSpPr/>
          <p:nvPr/>
        </p:nvSpPr>
        <p:spPr>
          <a:xfrm>
            <a:off x="7908975" y="857250"/>
            <a:ext cx="1033200" cy="498300"/>
          </a:xfrm>
          <a:prstGeom prst="rect">
            <a:avLst/>
          </a:prstGeom>
          <a:solidFill>
            <a:srgbClr val="2C6B94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uFill>
                  <a:noFill/>
                </a:uFill>
                <a:latin typeface="Adamina"/>
                <a:ea typeface="Adamina"/>
                <a:cs typeface="Adamina"/>
                <a:sym typeface="Adamina"/>
                <a:hlinkClick action="ppaction://hlinksldjump" r:id="rId9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Jump to poster formatting</a:t>
            </a:r>
            <a:endParaRPr sz="1000">
              <a:solidFill>
                <a:schemeClr val="lt1"/>
              </a:solidFill>
              <a:latin typeface="Adamina"/>
              <a:ea typeface="Adamina"/>
              <a:cs typeface="Adamina"/>
              <a:sym typeface="Adamina"/>
            </a:endParaRPr>
          </a:p>
        </p:txBody>
      </p:sp>
      <p:sp>
        <p:nvSpPr>
          <p:cNvPr id="237" name="Google Shape;237;p31"/>
          <p:cNvSpPr/>
          <p:nvPr/>
        </p:nvSpPr>
        <p:spPr>
          <a:xfrm>
            <a:off x="7908975" y="1485700"/>
            <a:ext cx="1033200" cy="498300"/>
          </a:xfrm>
          <a:prstGeom prst="rect">
            <a:avLst/>
          </a:prstGeom>
          <a:solidFill>
            <a:srgbClr val="2C6B94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uFill>
                  <a:noFill/>
                </a:uFill>
                <a:latin typeface="Adamina"/>
                <a:ea typeface="Adamina"/>
                <a:cs typeface="Adamina"/>
                <a:sym typeface="Adamina"/>
                <a:hlinkClick action="ppaction://hlinksldjump" r:id="rId10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Jump to video formatting </a:t>
            </a:r>
            <a:endParaRPr sz="1000">
              <a:solidFill>
                <a:schemeClr val="lt1"/>
              </a:solidFill>
              <a:latin typeface="Adamina"/>
              <a:ea typeface="Adamina"/>
              <a:cs typeface="Adamina"/>
              <a:sym typeface="Adamina"/>
            </a:endParaRPr>
          </a:p>
        </p:txBody>
      </p:sp>
      <p:sp>
        <p:nvSpPr>
          <p:cNvPr id="238" name="Google Shape;238;p31">
            <a:hlinkClick action="ppaction://hlinksldjump" r:id="rId11"/>
          </p:cNvPr>
          <p:cNvSpPr/>
          <p:nvPr/>
        </p:nvSpPr>
        <p:spPr>
          <a:xfrm>
            <a:off x="7908975" y="243800"/>
            <a:ext cx="1033200" cy="483300"/>
          </a:xfrm>
          <a:prstGeom prst="rect">
            <a:avLst/>
          </a:prstGeom>
          <a:solidFill>
            <a:srgbClr val="2C6B94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lt1"/>
                </a:solidFill>
                <a:uFill>
                  <a:noFill/>
                </a:uFill>
                <a:latin typeface="Adamina"/>
                <a:ea typeface="Adamina"/>
                <a:cs typeface="Adamina"/>
                <a:sym typeface="Adamina"/>
                <a:hlinkClick action="ppaction://hlinksldjump" r:id="rId1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Jump to </a:t>
            </a:r>
            <a:endParaRPr sz="900">
              <a:solidFill>
                <a:schemeClr val="dk1"/>
              </a:solidFill>
              <a:latin typeface="Adamina"/>
              <a:ea typeface="Adamina"/>
              <a:cs typeface="Adamina"/>
              <a:sym typeface="Adamina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lt1"/>
                </a:solidFill>
                <a:uFill>
                  <a:noFill/>
                </a:uFill>
                <a:latin typeface="Adamina"/>
                <a:ea typeface="Adamina"/>
                <a:cs typeface="Adamina"/>
                <a:sym typeface="Adamina"/>
                <a:hlinkClick action="ppaction://hlinksldjump" r:id="rId1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2025 Timeline</a:t>
            </a:r>
            <a:endParaRPr sz="1000">
              <a:solidFill>
                <a:schemeClr val="lt1"/>
              </a:solidFill>
              <a:latin typeface="Adamina"/>
              <a:ea typeface="Adamina"/>
              <a:cs typeface="Adamina"/>
              <a:sym typeface="Adamina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Google Shape;65;p14" title="IBRS-2025-save-date-social.png"/>
          <p:cNvPicPr preferRelativeResize="0"/>
          <p:nvPr/>
        </p:nvPicPr>
        <p:blipFill rotWithShape="1">
          <a:blip r:embed="rId3">
            <a:alphaModFix/>
          </a:blip>
          <a:srcRect b="6188" l="0" r="0" t="10637"/>
          <a:stretch/>
        </p:blipFill>
        <p:spPr>
          <a:xfrm>
            <a:off x="1083375" y="196613"/>
            <a:ext cx="6977251" cy="47502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" name="Google Shape;243;p32" title="IBRS 2025 Bucky's Guide Step5 post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28750" y="0"/>
            <a:ext cx="62865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3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9" name="Google Shape;249;p3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50" name="Google Shape;250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51" name="Google Shape;251;p33"/>
          <p:cNvSpPr txBox="1"/>
          <p:nvPr/>
        </p:nvSpPr>
        <p:spPr>
          <a:xfrm>
            <a:off x="454650" y="352275"/>
            <a:ext cx="5786400" cy="54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latin typeface="Adamina"/>
                <a:ea typeface="Adamina"/>
                <a:cs typeface="Adamina"/>
                <a:sym typeface="Adamina"/>
              </a:rPr>
              <a:t>Videos</a:t>
            </a:r>
            <a:endParaRPr b="1" sz="3000">
              <a:latin typeface="Adamina"/>
              <a:ea typeface="Adamina"/>
              <a:cs typeface="Adamina"/>
              <a:sym typeface="Adamina"/>
            </a:endParaRPr>
          </a:p>
        </p:txBody>
      </p:sp>
      <p:sp>
        <p:nvSpPr>
          <p:cNvPr id="252" name="Google Shape;252;p33"/>
          <p:cNvSpPr txBox="1"/>
          <p:nvPr/>
        </p:nvSpPr>
        <p:spPr>
          <a:xfrm>
            <a:off x="851500" y="894675"/>
            <a:ext cx="6389100" cy="4154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Adamina"/>
                <a:ea typeface="Adamina"/>
                <a:cs typeface="Adamina"/>
                <a:sym typeface="Adamina"/>
              </a:rPr>
              <a:t>All accepted abstracts are required to provide a video of their poster presentation for prejudging. </a:t>
            </a:r>
            <a:br>
              <a:rPr lang="en" sz="1000">
                <a:solidFill>
                  <a:schemeClr val="dk1"/>
                </a:solidFill>
                <a:latin typeface="Adamina"/>
                <a:ea typeface="Adamina"/>
                <a:cs typeface="Adamina"/>
                <a:sym typeface="Adamina"/>
              </a:rPr>
            </a:br>
            <a:endParaRPr sz="1000">
              <a:solidFill>
                <a:schemeClr val="dk1"/>
              </a:solidFill>
              <a:latin typeface="Adamina"/>
              <a:ea typeface="Adamina"/>
              <a:cs typeface="Adamina"/>
              <a:sym typeface="Adamina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  <a:latin typeface="Adamina"/>
                <a:ea typeface="Adamina"/>
                <a:cs typeface="Adamina"/>
                <a:sym typeface="Adamina"/>
              </a:rPr>
              <a:t>This recording is of your poster presentation for judges and attendees.</a:t>
            </a:r>
            <a:r>
              <a:rPr lang="en" sz="1000">
                <a:solidFill>
                  <a:schemeClr val="dk1"/>
                </a:solidFill>
                <a:latin typeface="Adamina"/>
                <a:ea typeface="Adamina"/>
                <a:cs typeface="Adamina"/>
                <a:sym typeface="Adamina"/>
              </a:rPr>
              <a:t> </a:t>
            </a:r>
            <a:endParaRPr sz="1000">
              <a:solidFill>
                <a:schemeClr val="dk1"/>
              </a:solidFill>
              <a:latin typeface="Adamina"/>
              <a:ea typeface="Adamina"/>
              <a:cs typeface="Adamina"/>
              <a:sym typeface="Adamina"/>
            </a:endParaRPr>
          </a:p>
          <a:p>
            <a:pPr indent="-2921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damina"/>
              <a:buChar char="●"/>
            </a:pPr>
            <a:r>
              <a:rPr lang="en" sz="1000">
                <a:solidFill>
                  <a:schemeClr val="dk1"/>
                </a:solidFill>
                <a:latin typeface="Adamina"/>
                <a:ea typeface="Adamina"/>
                <a:cs typeface="Adamina"/>
                <a:sym typeface="Adamina"/>
              </a:rPr>
              <a:t>Videos should be 1</a:t>
            </a:r>
            <a:r>
              <a:rPr lang="en" sz="1000">
                <a:solidFill>
                  <a:schemeClr val="dk1"/>
                </a:solidFill>
                <a:latin typeface="Adamina"/>
                <a:ea typeface="Adamina"/>
                <a:cs typeface="Adamina"/>
                <a:sym typeface="Adamina"/>
              </a:rPr>
              <a:t> </a:t>
            </a:r>
            <a:r>
              <a:rPr lang="en" sz="1000">
                <a:solidFill>
                  <a:schemeClr val="dk1"/>
                </a:solidFill>
                <a:latin typeface="Adamina"/>
                <a:ea typeface="Adamina"/>
                <a:cs typeface="Adamina"/>
                <a:sym typeface="Adamina"/>
              </a:rPr>
              <a:t>minute in length. (NOT longer than 2 minutes.)</a:t>
            </a:r>
            <a:endParaRPr sz="1000">
              <a:solidFill>
                <a:schemeClr val="dk1"/>
              </a:solidFill>
              <a:latin typeface="Adamina"/>
              <a:ea typeface="Adamina"/>
              <a:cs typeface="Adamina"/>
              <a:sym typeface="Adamina"/>
            </a:endParaRPr>
          </a:p>
          <a:p>
            <a:pPr indent="-29210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damina"/>
              <a:buChar char="●"/>
            </a:pPr>
            <a:r>
              <a:rPr lang="en" sz="1000">
                <a:solidFill>
                  <a:schemeClr val="dk1"/>
                </a:solidFill>
                <a:latin typeface="Adamina"/>
                <a:ea typeface="Adamina"/>
                <a:cs typeface="Adamina"/>
                <a:sym typeface="Adamina"/>
              </a:rPr>
              <a:t>Recording can be done with Zoom, Google Meet, OBS Studio, YouTube, or on your mobile device.</a:t>
            </a:r>
            <a:endParaRPr sz="1000">
              <a:solidFill>
                <a:schemeClr val="dk1"/>
              </a:solidFill>
              <a:latin typeface="Adamina"/>
              <a:ea typeface="Adamina"/>
              <a:cs typeface="Adamina"/>
              <a:sym typeface="Adamina"/>
            </a:endParaRPr>
          </a:p>
          <a:p>
            <a:pPr indent="-29210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damina"/>
              <a:buChar char="●"/>
            </a:pPr>
            <a:r>
              <a:rPr lang="en" sz="1000">
                <a:solidFill>
                  <a:schemeClr val="dk1"/>
                </a:solidFill>
                <a:latin typeface="Adamina"/>
                <a:ea typeface="Adamina"/>
                <a:cs typeface="Adamina"/>
                <a:sym typeface="Adamina"/>
              </a:rPr>
              <a:t>Video format should be MPEG-4 (might be called MPG4, depending on the recording software).</a:t>
            </a:r>
            <a:endParaRPr sz="1000">
              <a:solidFill>
                <a:schemeClr val="dk1"/>
              </a:solidFill>
              <a:latin typeface="Adamina"/>
              <a:ea typeface="Adamina"/>
              <a:cs typeface="Adamina"/>
              <a:sym typeface="Adamina"/>
            </a:endParaRPr>
          </a:p>
          <a:p>
            <a:pPr indent="-29210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damina"/>
              <a:buChar char="●"/>
            </a:pPr>
            <a:r>
              <a:rPr lang="en" sz="1000">
                <a:solidFill>
                  <a:schemeClr val="dk1"/>
                </a:solidFill>
                <a:latin typeface="Adamina"/>
                <a:ea typeface="Adamina"/>
                <a:cs typeface="Adamina"/>
                <a:sym typeface="Adamina"/>
              </a:rPr>
              <a:t>Do not host your video - video files must be emailed (or shared) to </a:t>
            </a:r>
            <a:r>
              <a:rPr lang="en" sz="1000" u="sng">
                <a:solidFill>
                  <a:schemeClr val="hlink"/>
                </a:solidFill>
                <a:latin typeface="Adamina"/>
                <a:ea typeface="Adamina"/>
                <a:cs typeface="Adamina"/>
                <a:sym typeface="Adamina"/>
                <a:hlinkClick r:id="rId4"/>
              </a:rPr>
              <a:t>ibrs@atsu.edu</a:t>
            </a:r>
            <a:r>
              <a:rPr lang="en" sz="1000">
                <a:solidFill>
                  <a:schemeClr val="dk1"/>
                </a:solidFill>
                <a:latin typeface="Adamina"/>
                <a:ea typeface="Adamina"/>
                <a:cs typeface="Adamina"/>
                <a:sym typeface="Adamina"/>
              </a:rPr>
              <a:t>  so they can be attached to your poster in GatherTown.</a:t>
            </a:r>
            <a:endParaRPr sz="1000">
              <a:solidFill>
                <a:schemeClr val="dk1"/>
              </a:solidFill>
              <a:latin typeface="Adamina"/>
              <a:ea typeface="Adamina"/>
              <a:cs typeface="Adamina"/>
              <a:sym typeface="Adamina"/>
            </a:endParaRPr>
          </a:p>
          <a:p>
            <a:pPr indent="-29210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damina"/>
              <a:buChar char="●"/>
            </a:pPr>
            <a:r>
              <a:rPr lang="en" sz="1000">
                <a:solidFill>
                  <a:schemeClr val="dk1"/>
                </a:solidFill>
                <a:latin typeface="Adamina"/>
                <a:ea typeface="Adamina"/>
                <a:cs typeface="Adamina"/>
                <a:sym typeface="Adamina"/>
              </a:rPr>
              <a:t>Imagine this video as a TikTok or Google Shorts clip that gives the audience a quick summary of your poster.</a:t>
            </a:r>
            <a:br>
              <a:rPr lang="en" sz="1000">
                <a:solidFill>
                  <a:schemeClr val="dk1"/>
                </a:solidFill>
                <a:latin typeface="Adamina"/>
                <a:ea typeface="Adamina"/>
                <a:cs typeface="Adamina"/>
                <a:sym typeface="Adamina"/>
              </a:rPr>
            </a:br>
            <a:endParaRPr sz="1000">
              <a:solidFill>
                <a:schemeClr val="dk1"/>
              </a:solidFill>
              <a:latin typeface="Adamina"/>
              <a:ea typeface="Adamina"/>
              <a:cs typeface="Adamina"/>
              <a:sym typeface="Adamina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  <a:latin typeface="Adamina"/>
                <a:ea typeface="Adamina"/>
                <a:cs typeface="Adamina"/>
                <a:sym typeface="Adamina"/>
              </a:rPr>
              <a:t>General tips </a:t>
            </a:r>
            <a:endParaRPr b="1" sz="1000">
              <a:solidFill>
                <a:schemeClr val="dk1"/>
              </a:solidFill>
              <a:latin typeface="Adamina"/>
              <a:ea typeface="Adamina"/>
              <a:cs typeface="Adamina"/>
              <a:sym typeface="Adamina"/>
            </a:endParaRPr>
          </a:p>
          <a:p>
            <a:pPr indent="-2921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damina"/>
              <a:buChar char="●"/>
            </a:pPr>
            <a:r>
              <a:rPr lang="en" sz="1000">
                <a:solidFill>
                  <a:schemeClr val="dk1"/>
                </a:solidFill>
                <a:latin typeface="Adamina"/>
                <a:ea typeface="Adamina"/>
                <a:cs typeface="Adamina"/>
                <a:sym typeface="Adamina"/>
              </a:rPr>
              <a:t>Use excellent lighting and the best audio available. </a:t>
            </a:r>
            <a:endParaRPr sz="1000">
              <a:solidFill>
                <a:schemeClr val="dk1"/>
              </a:solidFill>
              <a:latin typeface="Adamina"/>
              <a:ea typeface="Adamina"/>
              <a:cs typeface="Adamina"/>
              <a:sym typeface="Adamina"/>
            </a:endParaRPr>
          </a:p>
          <a:p>
            <a:pPr indent="-2921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damina"/>
              <a:buChar char="●"/>
            </a:pPr>
            <a:r>
              <a:rPr lang="en" sz="1000">
                <a:solidFill>
                  <a:schemeClr val="dk1"/>
                </a:solidFill>
                <a:latin typeface="Adamina"/>
                <a:ea typeface="Adamina"/>
                <a:cs typeface="Adamina"/>
                <a:sym typeface="Adamina"/>
              </a:rPr>
              <a:t>Limit busy backgrounds unless that's part of the story. </a:t>
            </a:r>
            <a:endParaRPr sz="1000">
              <a:solidFill>
                <a:schemeClr val="dk1"/>
              </a:solidFill>
              <a:latin typeface="Adamina"/>
              <a:ea typeface="Adamina"/>
              <a:cs typeface="Adamina"/>
              <a:sym typeface="Adamina"/>
            </a:endParaRPr>
          </a:p>
          <a:p>
            <a:pPr indent="-2921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damina"/>
              <a:buChar char="●"/>
            </a:pPr>
            <a:r>
              <a:rPr lang="en" sz="1000">
                <a:solidFill>
                  <a:schemeClr val="dk1"/>
                </a:solidFill>
                <a:latin typeface="Adamina"/>
                <a:ea typeface="Adamina"/>
                <a:cs typeface="Adamina"/>
                <a:sym typeface="Adamina"/>
              </a:rPr>
              <a:t>Reference your poster, do not share it on screen. (Your digital poster will be available for viewers.)</a:t>
            </a:r>
            <a:endParaRPr sz="1000">
              <a:solidFill>
                <a:schemeClr val="dk1"/>
              </a:solidFill>
              <a:latin typeface="Adamina"/>
              <a:ea typeface="Adamina"/>
              <a:cs typeface="Adamina"/>
              <a:sym typeface="Adamina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dk1"/>
              </a:solidFill>
              <a:latin typeface="Adamina"/>
              <a:ea typeface="Adamina"/>
              <a:cs typeface="Adamina"/>
              <a:sym typeface="Adamina"/>
            </a:endParaRPr>
          </a:p>
        </p:txBody>
      </p:sp>
      <p:sp>
        <p:nvSpPr>
          <p:cNvPr id="253" name="Google Shape;253;p33"/>
          <p:cNvSpPr/>
          <p:nvPr/>
        </p:nvSpPr>
        <p:spPr>
          <a:xfrm>
            <a:off x="7943425" y="868075"/>
            <a:ext cx="1033200" cy="498300"/>
          </a:xfrm>
          <a:prstGeom prst="rect">
            <a:avLst/>
          </a:prstGeom>
          <a:solidFill>
            <a:srgbClr val="2C6B94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uFill>
                  <a:noFill/>
                </a:uFill>
                <a:latin typeface="Adamina"/>
                <a:ea typeface="Adamina"/>
                <a:cs typeface="Adamina"/>
                <a:sym typeface="Adamina"/>
                <a:hlinkClick action="ppaction://hlinksldjump"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Jump to poster formatting</a:t>
            </a:r>
            <a:endParaRPr sz="1000">
              <a:solidFill>
                <a:schemeClr val="lt1"/>
              </a:solidFill>
              <a:latin typeface="Adamina"/>
              <a:ea typeface="Adamina"/>
              <a:cs typeface="Adamina"/>
              <a:sym typeface="Adamina"/>
            </a:endParaRPr>
          </a:p>
        </p:txBody>
      </p:sp>
      <p:sp>
        <p:nvSpPr>
          <p:cNvPr id="254" name="Google Shape;254;p33"/>
          <p:cNvSpPr/>
          <p:nvPr/>
        </p:nvSpPr>
        <p:spPr>
          <a:xfrm>
            <a:off x="7943425" y="1496525"/>
            <a:ext cx="1033200" cy="4983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2C6B94"/>
                </a:solidFill>
                <a:uFill>
                  <a:noFill/>
                </a:uFill>
                <a:latin typeface="Adamina"/>
                <a:ea typeface="Adamina"/>
                <a:cs typeface="Adamina"/>
                <a:sym typeface="Adamina"/>
                <a:hlinkClick action="ppaction://hlinksldjump"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Jump to video formatting</a:t>
            </a:r>
            <a:r>
              <a:rPr lang="en" sz="1000">
                <a:solidFill>
                  <a:schemeClr val="lt1"/>
                </a:solidFill>
                <a:highlight>
                  <a:srgbClr val="2C6B94"/>
                </a:highlight>
                <a:uFill>
                  <a:noFill/>
                </a:uFill>
                <a:latin typeface="Adamina"/>
                <a:ea typeface="Adamina"/>
                <a:cs typeface="Adamina"/>
                <a:sym typeface="Adamina"/>
                <a:hlinkClick action="ppaction://hlinksldjump"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</a:t>
            </a:r>
            <a:endParaRPr sz="1000">
              <a:solidFill>
                <a:schemeClr val="lt1"/>
              </a:solidFill>
              <a:highlight>
                <a:srgbClr val="2C6B94"/>
              </a:highlight>
              <a:latin typeface="Adamina"/>
              <a:ea typeface="Adamina"/>
              <a:cs typeface="Adamina"/>
              <a:sym typeface="Adamina"/>
            </a:endParaRPr>
          </a:p>
        </p:txBody>
      </p:sp>
      <p:sp>
        <p:nvSpPr>
          <p:cNvPr id="255" name="Google Shape;255;p33">
            <a:hlinkClick action="ppaction://hlinksldjump" r:id="rId8"/>
          </p:cNvPr>
          <p:cNvSpPr/>
          <p:nvPr/>
        </p:nvSpPr>
        <p:spPr>
          <a:xfrm>
            <a:off x="7943425" y="254625"/>
            <a:ext cx="1033200" cy="483300"/>
          </a:xfrm>
          <a:prstGeom prst="rect">
            <a:avLst/>
          </a:prstGeom>
          <a:solidFill>
            <a:srgbClr val="2C6B94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lt1"/>
                </a:solidFill>
                <a:uFill>
                  <a:noFill/>
                </a:uFill>
                <a:latin typeface="Adamina"/>
                <a:ea typeface="Adamina"/>
                <a:cs typeface="Adamina"/>
                <a:sym typeface="Adamina"/>
                <a:hlinkClick action="ppaction://hlinksldjump" r:id="rId9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Jump to </a:t>
            </a:r>
            <a:endParaRPr sz="900">
              <a:solidFill>
                <a:schemeClr val="dk1"/>
              </a:solidFill>
              <a:latin typeface="Adamina"/>
              <a:ea typeface="Adamina"/>
              <a:cs typeface="Adamina"/>
              <a:sym typeface="Adamina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lt1"/>
                </a:solidFill>
                <a:uFill>
                  <a:noFill/>
                </a:uFill>
                <a:latin typeface="Adamina"/>
                <a:ea typeface="Adamina"/>
                <a:cs typeface="Adamina"/>
                <a:sym typeface="Adamina"/>
                <a:hlinkClick action="ppaction://hlinksldjump" r:id="rId10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2025 Timeline</a:t>
            </a:r>
            <a:endParaRPr sz="1000">
              <a:solidFill>
                <a:schemeClr val="lt1"/>
              </a:solidFill>
              <a:latin typeface="Adamina"/>
              <a:ea typeface="Adamina"/>
              <a:cs typeface="Adamina"/>
              <a:sym typeface="Adamina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" name="Google Shape;260;p34" title="IBRS 2025 Bucky's Guide Step6 post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28750" y="0"/>
            <a:ext cx="62865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3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6" name="Google Shape;266;p3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67" name="Google Shape;267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68" name="Google Shape;268;p35"/>
          <p:cNvSpPr txBox="1"/>
          <p:nvPr/>
        </p:nvSpPr>
        <p:spPr>
          <a:xfrm>
            <a:off x="454650" y="352275"/>
            <a:ext cx="5786400" cy="54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latin typeface="Adamina"/>
                <a:ea typeface="Adamina"/>
                <a:cs typeface="Adamina"/>
                <a:sym typeface="Adamina"/>
              </a:rPr>
              <a:t>Symposium Day</a:t>
            </a:r>
            <a:endParaRPr sz="2500"/>
          </a:p>
        </p:txBody>
      </p:sp>
      <p:sp>
        <p:nvSpPr>
          <p:cNvPr id="269" name="Google Shape;269;p35"/>
          <p:cNvSpPr txBox="1"/>
          <p:nvPr/>
        </p:nvSpPr>
        <p:spPr>
          <a:xfrm>
            <a:off x="548425" y="1236325"/>
            <a:ext cx="6389100" cy="3254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  <a:latin typeface="Adamina"/>
                <a:ea typeface="Adamina"/>
                <a:cs typeface="Adamina"/>
                <a:sym typeface="Adamina"/>
              </a:rPr>
              <a:t>Onsite Location:</a:t>
            </a:r>
            <a:endParaRPr b="1">
              <a:solidFill>
                <a:schemeClr val="dk1"/>
              </a:solidFill>
              <a:latin typeface="Adamina"/>
              <a:ea typeface="Adamina"/>
              <a:cs typeface="Adamina"/>
              <a:sym typeface="Adamin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Adamina"/>
                <a:ea typeface="Adamina"/>
                <a:cs typeface="Adamina"/>
                <a:sym typeface="Adamina"/>
              </a:rPr>
              <a:t>A.T. Still University – Kirksville, Missouri, campus</a:t>
            </a:r>
            <a:endParaRPr sz="1200">
              <a:solidFill>
                <a:schemeClr val="dk1"/>
              </a:solidFill>
              <a:latin typeface="Adamina"/>
              <a:ea typeface="Adamina"/>
              <a:cs typeface="Adamina"/>
              <a:sym typeface="Adamin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Adamina"/>
                <a:ea typeface="Adamina"/>
                <a:cs typeface="Adamina"/>
                <a:sym typeface="Adamina"/>
              </a:rPr>
              <a:t>Interprofessional Education (IPE) Building – Second floor</a:t>
            </a:r>
            <a:endParaRPr sz="1200">
              <a:solidFill>
                <a:schemeClr val="dk1"/>
              </a:solidFill>
              <a:latin typeface="Adamina"/>
              <a:ea typeface="Adamina"/>
              <a:cs typeface="Adamina"/>
              <a:sym typeface="Adamin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Adamina"/>
                <a:ea typeface="Adamina"/>
                <a:cs typeface="Adamina"/>
                <a:sym typeface="Adamina"/>
              </a:rPr>
              <a:t>500 W.  Jefferson St.</a:t>
            </a:r>
            <a:endParaRPr sz="1200">
              <a:solidFill>
                <a:schemeClr val="dk1"/>
              </a:solidFill>
              <a:latin typeface="Adamina"/>
              <a:ea typeface="Adamina"/>
              <a:cs typeface="Adamina"/>
              <a:sym typeface="Adamin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Adamina"/>
                <a:ea typeface="Adamina"/>
                <a:cs typeface="Adamina"/>
                <a:sym typeface="Adamina"/>
              </a:rPr>
              <a:t>Kirksville, MO 63501</a:t>
            </a:r>
            <a:endParaRPr sz="1200">
              <a:solidFill>
                <a:schemeClr val="dk1"/>
              </a:solidFill>
              <a:latin typeface="Adamina"/>
              <a:ea typeface="Adamina"/>
              <a:cs typeface="Adamina"/>
              <a:sym typeface="Adamin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Adamina"/>
              <a:ea typeface="Adamina"/>
              <a:cs typeface="Adamina"/>
              <a:sym typeface="Adamina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  <a:latin typeface="Adamina"/>
                <a:ea typeface="Adamina"/>
                <a:cs typeface="Adamina"/>
                <a:sym typeface="Adamina"/>
              </a:rPr>
              <a:t>Online Location:</a:t>
            </a:r>
            <a:endParaRPr b="1">
              <a:solidFill>
                <a:schemeClr val="dk1"/>
              </a:solidFill>
              <a:latin typeface="Adamina"/>
              <a:ea typeface="Adamina"/>
              <a:cs typeface="Adamina"/>
              <a:sym typeface="Adamin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Adamina"/>
                <a:ea typeface="Adamina"/>
                <a:cs typeface="Adamina"/>
                <a:sym typeface="Adamina"/>
              </a:rPr>
              <a:t>Gathertown (link will be provided via email)</a:t>
            </a:r>
            <a:endParaRPr sz="1200">
              <a:solidFill>
                <a:schemeClr val="dk1"/>
              </a:solidFill>
              <a:latin typeface="Adamina"/>
              <a:ea typeface="Adamina"/>
              <a:cs typeface="Adamina"/>
              <a:sym typeface="Adamina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damina"/>
              <a:buChar char="●"/>
            </a:pPr>
            <a:r>
              <a:rPr lang="en" sz="1200">
                <a:solidFill>
                  <a:schemeClr val="dk1"/>
                </a:solidFill>
                <a:latin typeface="Adamina"/>
                <a:ea typeface="Adamina"/>
                <a:cs typeface="Adamina"/>
                <a:sym typeface="Adamina"/>
              </a:rPr>
              <a:t>Presenters living more than 100 miles from Kirksville may choose to exhibit virtually on Gathertown. All others will present in person.</a:t>
            </a:r>
            <a:endParaRPr sz="1200">
              <a:solidFill>
                <a:schemeClr val="dk1"/>
              </a:solidFill>
              <a:latin typeface="Adamina"/>
              <a:ea typeface="Adamina"/>
              <a:cs typeface="Adamina"/>
              <a:sym typeface="Adamina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damina"/>
              <a:buChar char="●"/>
            </a:pPr>
            <a:r>
              <a:rPr lang="en" sz="1200">
                <a:solidFill>
                  <a:schemeClr val="dk1"/>
                </a:solidFill>
                <a:latin typeface="Adamina"/>
                <a:ea typeface="Adamina"/>
                <a:cs typeface="Adamina"/>
                <a:sym typeface="Adamina"/>
              </a:rPr>
              <a:t>P</a:t>
            </a:r>
            <a:r>
              <a:rPr lang="en" sz="1200">
                <a:solidFill>
                  <a:schemeClr val="dk1"/>
                </a:solidFill>
                <a:latin typeface="Adamina"/>
                <a:ea typeface="Adamina"/>
                <a:cs typeface="Adamina"/>
                <a:sym typeface="Adamina"/>
              </a:rPr>
              <a:t>resenters</a:t>
            </a:r>
            <a:r>
              <a:rPr lang="en" sz="1200">
                <a:solidFill>
                  <a:schemeClr val="dk1"/>
                </a:solidFill>
                <a:latin typeface="Adamina"/>
                <a:ea typeface="Adamina"/>
                <a:cs typeface="Adamina"/>
                <a:sym typeface="Adamina"/>
              </a:rPr>
              <a:t> will need to be present at their posters for one hour during their assigned session </a:t>
            </a:r>
            <a:r>
              <a:rPr b="1" i="1" lang="en" sz="1200">
                <a:solidFill>
                  <a:schemeClr val="dk1"/>
                </a:solidFill>
                <a:latin typeface="Adamina"/>
                <a:ea typeface="Adamina"/>
                <a:cs typeface="Adamina"/>
                <a:sym typeface="Adamina"/>
              </a:rPr>
              <a:t>and</a:t>
            </a:r>
            <a:r>
              <a:rPr lang="en" sz="1200">
                <a:solidFill>
                  <a:schemeClr val="dk1"/>
                </a:solidFill>
                <a:latin typeface="Adamina"/>
                <a:ea typeface="Adamina"/>
                <a:cs typeface="Adamina"/>
                <a:sym typeface="Adamina"/>
              </a:rPr>
              <a:t> </a:t>
            </a:r>
            <a:r>
              <a:rPr lang="en" sz="1200">
                <a:solidFill>
                  <a:schemeClr val="dk1"/>
                </a:solidFill>
                <a:latin typeface="Adamina"/>
                <a:ea typeface="Adamina"/>
                <a:cs typeface="Adamina"/>
                <a:sym typeface="Adamina"/>
              </a:rPr>
              <a:t>during the</a:t>
            </a:r>
            <a:r>
              <a:rPr lang="en" sz="1200">
                <a:solidFill>
                  <a:schemeClr val="dk1"/>
                </a:solidFill>
                <a:latin typeface="Adamina"/>
                <a:ea typeface="Adamina"/>
                <a:cs typeface="Adamina"/>
                <a:sym typeface="Adamina"/>
              </a:rPr>
              <a:t> </a:t>
            </a:r>
            <a:r>
              <a:rPr lang="en" sz="1200">
                <a:solidFill>
                  <a:schemeClr val="dk1"/>
                </a:solidFill>
                <a:latin typeface="Adamina"/>
                <a:ea typeface="Adamina"/>
                <a:cs typeface="Adamina"/>
                <a:sym typeface="Adamina"/>
              </a:rPr>
              <a:t>General Poster Session</a:t>
            </a:r>
            <a:r>
              <a:rPr lang="en" sz="1200">
                <a:solidFill>
                  <a:schemeClr val="dk1"/>
                </a:solidFill>
                <a:latin typeface="Adamina"/>
                <a:ea typeface="Adamina"/>
                <a:cs typeface="Adamina"/>
                <a:sym typeface="Adamina"/>
              </a:rPr>
              <a:t>.</a:t>
            </a:r>
            <a:endParaRPr sz="1200">
              <a:solidFill>
                <a:schemeClr val="dk1"/>
              </a:solidFill>
              <a:latin typeface="Adamina"/>
              <a:ea typeface="Adamina"/>
              <a:cs typeface="Adamina"/>
              <a:sym typeface="Adamin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Adamina"/>
              <a:ea typeface="Adamina"/>
              <a:cs typeface="Adamina"/>
              <a:sym typeface="Adamina"/>
            </a:endParaRPr>
          </a:p>
        </p:txBody>
      </p:sp>
      <p:sp>
        <p:nvSpPr>
          <p:cNvPr id="270" name="Google Shape;270;p35">
            <a:hlinkClick action="ppaction://hlinksldjump" r:id="rId4"/>
          </p:cNvPr>
          <p:cNvSpPr/>
          <p:nvPr/>
        </p:nvSpPr>
        <p:spPr>
          <a:xfrm>
            <a:off x="7908975" y="243800"/>
            <a:ext cx="1033200" cy="483300"/>
          </a:xfrm>
          <a:prstGeom prst="rect">
            <a:avLst/>
          </a:prstGeom>
          <a:solidFill>
            <a:srgbClr val="2C6B94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lt1"/>
                </a:solidFill>
                <a:uFill>
                  <a:noFill/>
                </a:uFill>
                <a:latin typeface="Adamina"/>
                <a:ea typeface="Adamina"/>
                <a:cs typeface="Adamina"/>
                <a:sym typeface="Adamina"/>
                <a:hlinkClick action="ppaction://hlinksldjump"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Jump to </a:t>
            </a:r>
            <a:endParaRPr sz="900">
              <a:solidFill>
                <a:schemeClr val="dk1"/>
              </a:solidFill>
              <a:latin typeface="Adamina"/>
              <a:ea typeface="Adamina"/>
              <a:cs typeface="Adamina"/>
              <a:sym typeface="Adamina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lt1"/>
                </a:solidFill>
                <a:uFill>
                  <a:noFill/>
                </a:uFill>
                <a:latin typeface="Adamina"/>
                <a:ea typeface="Adamina"/>
                <a:cs typeface="Adamina"/>
                <a:sym typeface="Adamina"/>
                <a:hlinkClick action="ppaction://hlinksldjump"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2025 Timeline</a:t>
            </a:r>
            <a:endParaRPr sz="1000">
              <a:solidFill>
                <a:schemeClr val="lt1"/>
              </a:solidFill>
              <a:latin typeface="Adamina"/>
              <a:ea typeface="Adamina"/>
              <a:cs typeface="Adamina"/>
              <a:sym typeface="Adamina"/>
            </a:endParaRPr>
          </a:p>
        </p:txBody>
      </p:sp>
      <p:sp>
        <p:nvSpPr>
          <p:cNvPr id="271" name="Google Shape;271;p35"/>
          <p:cNvSpPr/>
          <p:nvPr/>
        </p:nvSpPr>
        <p:spPr>
          <a:xfrm>
            <a:off x="7908975" y="857250"/>
            <a:ext cx="1033200" cy="498300"/>
          </a:xfrm>
          <a:prstGeom prst="rect">
            <a:avLst/>
          </a:prstGeom>
          <a:solidFill>
            <a:srgbClr val="2C6B94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uFill>
                  <a:noFill/>
                </a:uFill>
                <a:latin typeface="Adamina"/>
                <a:ea typeface="Adamina"/>
                <a:cs typeface="Adamina"/>
                <a:sym typeface="Adamina"/>
                <a:hlinkClick action="ppaction://hlinksldjump"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Jump to poster formatting</a:t>
            </a:r>
            <a:endParaRPr sz="1000">
              <a:solidFill>
                <a:schemeClr val="lt1"/>
              </a:solidFill>
              <a:latin typeface="Adamina"/>
              <a:ea typeface="Adamina"/>
              <a:cs typeface="Adamina"/>
              <a:sym typeface="Adamina"/>
            </a:endParaRPr>
          </a:p>
        </p:txBody>
      </p:sp>
      <p:sp>
        <p:nvSpPr>
          <p:cNvPr id="272" name="Google Shape;272;p35"/>
          <p:cNvSpPr/>
          <p:nvPr/>
        </p:nvSpPr>
        <p:spPr>
          <a:xfrm>
            <a:off x="7908975" y="1485700"/>
            <a:ext cx="1033200" cy="498300"/>
          </a:xfrm>
          <a:prstGeom prst="rect">
            <a:avLst/>
          </a:prstGeom>
          <a:solidFill>
            <a:srgbClr val="2C6B94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uFill>
                  <a:noFill/>
                </a:uFill>
                <a:latin typeface="Adamina"/>
                <a:ea typeface="Adamina"/>
                <a:cs typeface="Adamina"/>
                <a:sym typeface="Adamina"/>
                <a:hlinkClick action="ppaction://hlinksldjump" r:id="rId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Jump to video formatting </a:t>
            </a:r>
            <a:endParaRPr sz="1000">
              <a:solidFill>
                <a:schemeClr val="lt1"/>
              </a:solidFill>
              <a:latin typeface="Adamina"/>
              <a:ea typeface="Adamina"/>
              <a:cs typeface="Adamina"/>
              <a:sym typeface="Adamina"/>
            </a:endParaRPr>
          </a:p>
        </p:txBody>
      </p:sp>
      <p:sp>
        <p:nvSpPr>
          <p:cNvPr id="273" name="Google Shape;273;p35">
            <a:hlinkClick action="ppaction://hlinksldjump" r:id="rId9"/>
          </p:cNvPr>
          <p:cNvSpPr/>
          <p:nvPr/>
        </p:nvSpPr>
        <p:spPr>
          <a:xfrm>
            <a:off x="7908975" y="243800"/>
            <a:ext cx="1033200" cy="483300"/>
          </a:xfrm>
          <a:prstGeom prst="rect">
            <a:avLst/>
          </a:prstGeom>
          <a:solidFill>
            <a:srgbClr val="2C6B94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lt1"/>
                </a:solidFill>
                <a:uFill>
                  <a:noFill/>
                </a:uFill>
                <a:latin typeface="Adamina"/>
                <a:ea typeface="Adamina"/>
                <a:cs typeface="Adamina"/>
                <a:sym typeface="Adamina"/>
                <a:hlinkClick action="ppaction://hlinksldjump" r:id="rId10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Jump to </a:t>
            </a:r>
            <a:endParaRPr sz="900">
              <a:solidFill>
                <a:schemeClr val="dk1"/>
              </a:solidFill>
              <a:latin typeface="Adamina"/>
              <a:ea typeface="Adamina"/>
              <a:cs typeface="Adamina"/>
              <a:sym typeface="Adamina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lt1"/>
                </a:solidFill>
                <a:uFill>
                  <a:noFill/>
                </a:uFill>
                <a:latin typeface="Adamina"/>
                <a:ea typeface="Adamina"/>
                <a:cs typeface="Adamina"/>
                <a:sym typeface="Adamina"/>
                <a:hlinkClick action="ppaction://hlinksldjump" r:id="rId11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2025 Timeline</a:t>
            </a:r>
            <a:endParaRPr sz="1000">
              <a:solidFill>
                <a:schemeClr val="lt1"/>
              </a:solidFill>
              <a:latin typeface="Adamina"/>
              <a:ea typeface="Adamina"/>
              <a:cs typeface="Adamina"/>
              <a:sym typeface="Adamina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3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9" name="Google Shape;279;p3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80" name="Google Shape;280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81" name="Google Shape;281;p36"/>
          <p:cNvSpPr txBox="1"/>
          <p:nvPr/>
        </p:nvSpPr>
        <p:spPr>
          <a:xfrm>
            <a:off x="245225" y="109050"/>
            <a:ext cx="7620900" cy="54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latin typeface="Adamina"/>
                <a:ea typeface="Adamina"/>
                <a:cs typeface="Adamina"/>
                <a:sym typeface="Adamina"/>
              </a:rPr>
              <a:t>IBRS</a:t>
            </a:r>
            <a:r>
              <a:rPr b="1" lang="en" sz="3000">
                <a:latin typeface="Adamina"/>
                <a:ea typeface="Adamina"/>
                <a:cs typeface="Adamina"/>
                <a:sym typeface="Adamina"/>
              </a:rPr>
              <a:t> Event </a:t>
            </a:r>
            <a:r>
              <a:rPr b="1" lang="en" sz="3000">
                <a:solidFill>
                  <a:schemeClr val="dk1"/>
                </a:solidFill>
                <a:latin typeface="Adamina"/>
                <a:ea typeface="Adamina"/>
                <a:cs typeface="Adamina"/>
                <a:sym typeface="Adamina"/>
              </a:rPr>
              <a:t>Schedule</a:t>
            </a:r>
            <a:endParaRPr sz="3000"/>
          </a:p>
        </p:txBody>
      </p:sp>
      <p:graphicFrame>
        <p:nvGraphicFramePr>
          <p:cNvPr id="282" name="Google Shape;282;p36"/>
          <p:cNvGraphicFramePr/>
          <p:nvPr/>
        </p:nvGraphicFramePr>
        <p:xfrm>
          <a:off x="133713" y="9357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{483A6868-23C3-486E-9F07-BED2B514F7A4}</a:tableStyleId>
              </a:tblPr>
              <a:tblGrid>
                <a:gridCol w="1275375"/>
                <a:gridCol w="2651725"/>
                <a:gridCol w="1936000"/>
                <a:gridCol w="1356650"/>
              </a:tblGrid>
              <a:tr h="20002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900"/>
                        <a:t>Time (CST)</a:t>
                      </a:r>
                      <a:endParaRPr b="1" sz="9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900"/>
                        <a:t>Event</a:t>
                      </a:r>
                      <a:endParaRPr b="1" sz="9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900"/>
                        <a:t>Kirksville Location</a:t>
                      </a:r>
                      <a:endParaRPr b="1" sz="9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900"/>
                        <a:t>GatherTown Location</a:t>
                      </a:r>
                      <a:endParaRPr b="1" sz="9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9DAF8"/>
                    </a:solidFill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8:00 am - 8:30 am</a:t>
                      </a:r>
                      <a:endParaRPr sz="9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Poster hanging</a:t>
                      </a:r>
                      <a:endParaRPr sz="9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IPE Building, </a:t>
                      </a:r>
                      <a:r>
                        <a:rPr lang="en" sz="900"/>
                        <a:t>Rooms 151/153</a:t>
                      </a:r>
                      <a:endParaRPr sz="9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3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8:30 am - 8:55 am</a:t>
                      </a:r>
                      <a:endParaRPr sz="9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DOORS OPEN/General Admission Check in</a:t>
                      </a:r>
                      <a:endParaRPr sz="9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IPE Building, </a:t>
                      </a:r>
                      <a:r>
                        <a:rPr lang="en" sz="900"/>
                        <a:t>Lobby</a:t>
                      </a:r>
                      <a:endParaRPr sz="9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 u="sng">
                          <a:solidFill>
                            <a:schemeClr val="hlink"/>
                          </a:solidFill>
                          <a:hlinkClick r:id="rId4"/>
                        </a:rPr>
                        <a:t>Plenary Hall</a:t>
                      </a:r>
                      <a:endParaRPr sz="900" u="sng">
                        <a:solidFill>
                          <a:schemeClr val="hlink"/>
                        </a:solidFill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FEFEF"/>
                    </a:solidFill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9:00 am - 9:15 am</a:t>
                      </a:r>
                      <a:endParaRPr sz="9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Welcome and Opening Remarks</a:t>
                      </a:r>
                      <a:endParaRPr sz="9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IPE Building, Room 241</a:t>
                      </a:r>
                      <a:endParaRPr sz="9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 u="sng">
                          <a:solidFill>
                            <a:schemeClr val="hlink"/>
                          </a:solidFill>
                          <a:hlinkClick r:id="rId5"/>
                        </a:rPr>
                        <a:t>Plenary Hall</a:t>
                      </a:r>
                      <a:endParaRPr sz="900" u="sng">
                        <a:solidFill>
                          <a:schemeClr val="hlink"/>
                        </a:solidFill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9:15 am - 10:15 am</a:t>
                      </a:r>
                      <a:endParaRPr sz="9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Oral Presentations (Session 1)</a:t>
                      </a:r>
                      <a:endParaRPr sz="9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IPE Building, </a:t>
                      </a:r>
                      <a:r>
                        <a:rPr lang="en" sz="900">
                          <a:solidFill>
                            <a:schemeClr val="dk1"/>
                          </a:solidFill>
                        </a:rPr>
                        <a:t>Room 241</a:t>
                      </a:r>
                      <a:endParaRPr sz="9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 u="sng">
                          <a:solidFill>
                            <a:schemeClr val="hlink"/>
                          </a:solidFill>
                          <a:hlinkClick r:id="rId6"/>
                        </a:rPr>
                        <a:t>Plenary Hall</a:t>
                      </a:r>
                      <a:endParaRPr sz="900" u="sng">
                        <a:solidFill>
                          <a:schemeClr val="hlink"/>
                        </a:solidFill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FEFEF"/>
                    </a:solidFill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10:15 am - 10:30 am</a:t>
                      </a:r>
                      <a:endParaRPr sz="9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Break</a:t>
                      </a:r>
                      <a:endParaRPr sz="9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3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3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10:30 am - 11:30 am</a:t>
                      </a:r>
                      <a:endParaRPr sz="9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Poster Presentations (Session A)</a:t>
                      </a:r>
                      <a:endParaRPr sz="9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IPE Building, </a:t>
                      </a:r>
                      <a:r>
                        <a:rPr lang="en" sz="900">
                          <a:solidFill>
                            <a:schemeClr val="dk1"/>
                          </a:solidFill>
                        </a:rPr>
                        <a:t>Rooms 151/153</a:t>
                      </a:r>
                      <a:endParaRPr sz="9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 u="sng">
                          <a:solidFill>
                            <a:schemeClr val="hlink"/>
                          </a:solidFill>
                          <a:hlinkClick r:id="rId7"/>
                        </a:rPr>
                        <a:t>Poster rooms (401-436)</a:t>
                      </a:r>
                      <a:endParaRPr sz="900" u="sng">
                        <a:solidFill>
                          <a:schemeClr val="hlink"/>
                        </a:solidFill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FEFEF"/>
                    </a:solidFill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11:30 am - 12:30 pm</a:t>
                      </a:r>
                      <a:endParaRPr sz="9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Lunch (must be registered)</a:t>
                      </a:r>
                      <a:endParaRPr sz="9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IPE Building, Rooms 257/259</a:t>
                      </a:r>
                      <a:endParaRPr sz="9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3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3337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12:30 pm - 1:15 pm</a:t>
                      </a:r>
                      <a:endParaRPr sz="9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Keynote Speaker</a:t>
                      </a:r>
                      <a:endParaRPr sz="9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IPE Building, 2nd floor Classroom</a:t>
                      </a:r>
                      <a:endParaRPr sz="9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 u="sng">
                          <a:solidFill>
                            <a:schemeClr val="hlink"/>
                          </a:solidFill>
                          <a:hlinkClick r:id="rId8"/>
                        </a:rPr>
                        <a:t>Plenary Hall</a:t>
                      </a:r>
                      <a:endParaRPr sz="900" u="sng">
                        <a:solidFill>
                          <a:schemeClr val="hlink"/>
                        </a:solidFill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FEFEF"/>
                    </a:solidFill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1:15 pm - 2:15 pm</a:t>
                      </a:r>
                      <a:endParaRPr sz="9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Oral Presentations (Session 2)</a:t>
                      </a:r>
                      <a:endParaRPr sz="9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IPE Building, 2nd floor Classroom</a:t>
                      </a:r>
                      <a:endParaRPr sz="9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 u="sng">
                          <a:solidFill>
                            <a:schemeClr val="hlink"/>
                          </a:solidFill>
                          <a:hlinkClick r:id="rId9"/>
                        </a:rPr>
                        <a:t>Plenary Hall</a:t>
                      </a:r>
                      <a:endParaRPr sz="900" u="sng">
                        <a:solidFill>
                          <a:schemeClr val="hlink"/>
                        </a:solidFill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2:15 pm - 2:30 pm</a:t>
                      </a:r>
                      <a:endParaRPr sz="9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Break</a:t>
                      </a:r>
                      <a:endParaRPr sz="9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3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3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FEFEF"/>
                    </a:solidFill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2:30 pm - 3:30 pm</a:t>
                      </a:r>
                      <a:endParaRPr sz="9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Poster Presentations (Session B)</a:t>
                      </a:r>
                      <a:endParaRPr sz="9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IPE Building, </a:t>
                      </a:r>
                      <a:r>
                        <a:rPr lang="en" sz="900">
                          <a:solidFill>
                            <a:schemeClr val="dk1"/>
                          </a:solidFill>
                        </a:rPr>
                        <a:t>Rooms 151/153</a:t>
                      </a:r>
                      <a:endParaRPr sz="9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 u="sng">
                          <a:solidFill>
                            <a:schemeClr val="hlink"/>
                          </a:solidFill>
                          <a:hlinkClick r:id="rId10"/>
                        </a:rPr>
                        <a:t>Poster rooms (401-436)</a:t>
                      </a:r>
                      <a:endParaRPr sz="900" u="sng">
                        <a:solidFill>
                          <a:schemeClr val="hlink"/>
                        </a:solidFill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3:30 pm - 4:15 pm</a:t>
                      </a:r>
                      <a:endParaRPr sz="9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General Poster Session (All Posters)</a:t>
                      </a:r>
                      <a:endParaRPr sz="9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IPE Building, </a:t>
                      </a:r>
                      <a:r>
                        <a:rPr lang="en" sz="900">
                          <a:solidFill>
                            <a:schemeClr val="dk1"/>
                          </a:solidFill>
                        </a:rPr>
                        <a:t>Rooms 151/153</a:t>
                      </a:r>
                      <a:endParaRPr sz="9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 u="sng">
                          <a:solidFill>
                            <a:schemeClr val="hlink"/>
                          </a:solidFill>
                          <a:hlinkClick r:id="rId11"/>
                        </a:rPr>
                        <a:t>Poster rooms (401-436)</a:t>
                      </a:r>
                      <a:endParaRPr sz="900" u="sng">
                        <a:solidFill>
                          <a:schemeClr val="hlink"/>
                        </a:solidFill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FEFEF"/>
                    </a:solidFill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4:15 pm - 4:30 pm</a:t>
                      </a:r>
                      <a:endParaRPr sz="9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Awards and Closing Remarks</a:t>
                      </a:r>
                      <a:endParaRPr sz="9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IPE Building, 2nd floor Classroom</a:t>
                      </a:r>
                      <a:endParaRPr sz="9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 u="sng">
                          <a:solidFill>
                            <a:schemeClr val="hlink"/>
                          </a:solidFill>
                          <a:hlinkClick r:id="rId12"/>
                        </a:rPr>
                        <a:t>Plenary Hall</a:t>
                      </a:r>
                      <a:endParaRPr sz="900" u="sng">
                        <a:solidFill>
                          <a:schemeClr val="hlink"/>
                        </a:solidFill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2172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4:30 pm - 5:00 pm</a:t>
                      </a:r>
                      <a:endParaRPr sz="9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Remove physical posters</a:t>
                      </a:r>
                      <a:endParaRPr sz="9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IPE Building, </a:t>
                      </a:r>
                      <a:r>
                        <a:rPr lang="en" sz="900">
                          <a:solidFill>
                            <a:schemeClr val="dk1"/>
                          </a:solidFill>
                        </a:rPr>
                        <a:t>Rooms 151/153</a:t>
                      </a:r>
                      <a:endParaRPr sz="9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3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FEFEF"/>
                    </a:solidFill>
                  </a:tcPr>
                </a:tc>
              </a:tr>
            </a:tbl>
          </a:graphicData>
        </a:graphic>
      </p:graphicFrame>
      <p:sp>
        <p:nvSpPr>
          <p:cNvPr id="283" name="Google Shape;283;p36">
            <a:hlinkClick action="ppaction://hlinksldjump" r:id="rId13"/>
          </p:cNvPr>
          <p:cNvSpPr/>
          <p:nvPr/>
        </p:nvSpPr>
        <p:spPr>
          <a:xfrm>
            <a:off x="7908975" y="243800"/>
            <a:ext cx="1033200" cy="483300"/>
          </a:xfrm>
          <a:prstGeom prst="rect">
            <a:avLst/>
          </a:prstGeom>
          <a:solidFill>
            <a:srgbClr val="2C6B94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lt1"/>
                </a:solidFill>
                <a:uFill>
                  <a:noFill/>
                </a:uFill>
                <a:latin typeface="Adamina"/>
                <a:ea typeface="Adamina"/>
                <a:cs typeface="Adamina"/>
                <a:sym typeface="Adamina"/>
                <a:hlinkClick action="ppaction://hlinksldjump" r:id="rId1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Jump to </a:t>
            </a:r>
            <a:endParaRPr sz="900">
              <a:solidFill>
                <a:schemeClr val="dk1"/>
              </a:solidFill>
              <a:latin typeface="Adamina"/>
              <a:ea typeface="Adamina"/>
              <a:cs typeface="Adamina"/>
              <a:sym typeface="Adamina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lt1"/>
                </a:solidFill>
                <a:uFill>
                  <a:noFill/>
                </a:uFill>
                <a:latin typeface="Adamina"/>
                <a:ea typeface="Adamina"/>
                <a:cs typeface="Adamina"/>
                <a:sym typeface="Adamina"/>
                <a:hlinkClick action="ppaction://hlinksldjump" r:id="rId1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2025 Timeline</a:t>
            </a:r>
            <a:endParaRPr sz="1000">
              <a:solidFill>
                <a:schemeClr val="lt1"/>
              </a:solidFill>
              <a:latin typeface="Adamina"/>
              <a:ea typeface="Adamina"/>
              <a:cs typeface="Adamina"/>
              <a:sym typeface="Adamina"/>
            </a:endParaRPr>
          </a:p>
        </p:txBody>
      </p:sp>
      <p:sp>
        <p:nvSpPr>
          <p:cNvPr id="284" name="Google Shape;284;p36"/>
          <p:cNvSpPr/>
          <p:nvPr/>
        </p:nvSpPr>
        <p:spPr>
          <a:xfrm>
            <a:off x="7908975" y="857250"/>
            <a:ext cx="1033200" cy="498300"/>
          </a:xfrm>
          <a:prstGeom prst="rect">
            <a:avLst/>
          </a:prstGeom>
          <a:solidFill>
            <a:srgbClr val="2C6B94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uFill>
                  <a:noFill/>
                </a:uFill>
                <a:latin typeface="Adamina"/>
                <a:ea typeface="Adamina"/>
                <a:cs typeface="Adamina"/>
                <a:sym typeface="Adamina"/>
                <a:hlinkClick action="ppaction://hlinksldjump" r:id="rId1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Jump to poster formatting</a:t>
            </a:r>
            <a:endParaRPr sz="1000">
              <a:solidFill>
                <a:schemeClr val="lt1"/>
              </a:solidFill>
              <a:latin typeface="Adamina"/>
              <a:ea typeface="Adamina"/>
              <a:cs typeface="Adamina"/>
              <a:sym typeface="Adamina"/>
            </a:endParaRPr>
          </a:p>
        </p:txBody>
      </p:sp>
      <p:sp>
        <p:nvSpPr>
          <p:cNvPr id="285" name="Google Shape;285;p36"/>
          <p:cNvSpPr/>
          <p:nvPr/>
        </p:nvSpPr>
        <p:spPr>
          <a:xfrm>
            <a:off x="7908975" y="1485700"/>
            <a:ext cx="1033200" cy="498300"/>
          </a:xfrm>
          <a:prstGeom prst="rect">
            <a:avLst/>
          </a:prstGeom>
          <a:solidFill>
            <a:srgbClr val="2C6B94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uFill>
                  <a:noFill/>
                </a:uFill>
                <a:latin typeface="Adamina"/>
                <a:ea typeface="Adamina"/>
                <a:cs typeface="Adamina"/>
                <a:sym typeface="Adamina"/>
                <a:hlinkClick action="ppaction://hlinksldjump" r:id="rId1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Jump to video formatting </a:t>
            </a:r>
            <a:endParaRPr sz="1000">
              <a:solidFill>
                <a:schemeClr val="lt1"/>
              </a:solidFill>
              <a:latin typeface="Adamina"/>
              <a:ea typeface="Adamina"/>
              <a:cs typeface="Adamina"/>
              <a:sym typeface="Adamina"/>
            </a:endParaRPr>
          </a:p>
        </p:txBody>
      </p:sp>
      <p:sp>
        <p:nvSpPr>
          <p:cNvPr id="286" name="Google Shape;286;p36">
            <a:hlinkClick action="ppaction://hlinksldjump" r:id="rId18"/>
          </p:cNvPr>
          <p:cNvSpPr/>
          <p:nvPr/>
        </p:nvSpPr>
        <p:spPr>
          <a:xfrm>
            <a:off x="7908975" y="243800"/>
            <a:ext cx="1033200" cy="483300"/>
          </a:xfrm>
          <a:prstGeom prst="rect">
            <a:avLst/>
          </a:prstGeom>
          <a:solidFill>
            <a:srgbClr val="2C6B94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lt1"/>
                </a:solidFill>
                <a:uFill>
                  <a:noFill/>
                </a:uFill>
                <a:latin typeface="Adamina"/>
                <a:ea typeface="Adamina"/>
                <a:cs typeface="Adamina"/>
                <a:sym typeface="Adamina"/>
                <a:hlinkClick action="ppaction://hlinksldjump" r:id="rId19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Jump to </a:t>
            </a:r>
            <a:endParaRPr sz="900">
              <a:solidFill>
                <a:schemeClr val="dk1"/>
              </a:solidFill>
              <a:latin typeface="Adamina"/>
              <a:ea typeface="Adamina"/>
              <a:cs typeface="Adamina"/>
              <a:sym typeface="Adamina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lt1"/>
                </a:solidFill>
                <a:uFill>
                  <a:noFill/>
                </a:uFill>
                <a:latin typeface="Adamina"/>
                <a:ea typeface="Adamina"/>
                <a:cs typeface="Adamina"/>
                <a:sym typeface="Adamina"/>
                <a:hlinkClick action="ppaction://hlinksldjump" r:id="rId20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2025 Timeline</a:t>
            </a:r>
            <a:endParaRPr sz="1000">
              <a:solidFill>
                <a:schemeClr val="lt1"/>
              </a:solidFill>
              <a:latin typeface="Adamina"/>
              <a:ea typeface="Adamina"/>
              <a:cs typeface="Adamina"/>
              <a:sym typeface="Adamina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1" name="Google Shape;291;p37" title="IBRS 2025 Bucky's Guide series ending post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28750" y="0"/>
            <a:ext cx="62865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3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7" name="Google Shape;297;p3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98" name="Google Shape;298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85600" y="0"/>
            <a:ext cx="93296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99" name="Google Shape;299;p38"/>
          <p:cNvSpPr txBox="1"/>
          <p:nvPr/>
        </p:nvSpPr>
        <p:spPr>
          <a:xfrm>
            <a:off x="3624825" y="4317625"/>
            <a:ext cx="3441600" cy="572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>
                <a:solidFill>
                  <a:schemeClr val="dk1"/>
                </a:solidFill>
                <a:latin typeface="Adamina"/>
                <a:ea typeface="Adamina"/>
                <a:cs typeface="Adamina"/>
                <a:sym typeface="Adamina"/>
              </a:rPr>
              <a:t>     Questions? Comments? Concerns?</a:t>
            </a:r>
            <a:endParaRPr b="1" sz="1300">
              <a:solidFill>
                <a:schemeClr val="dk1"/>
              </a:solidFill>
              <a:latin typeface="Adamina"/>
              <a:ea typeface="Adamina"/>
              <a:cs typeface="Adamina"/>
              <a:sym typeface="Adamin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Adamina"/>
                <a:ea typeface="Adamina"/>
                <a:cs typeface="Adamina"/>
                <a:sym typeface="Adamina"/>
              </a:rPr>
              <a:t>     Email: </a:t>
            </a:r>
            <a:r>
              <a:rPr lang="en" sz="1300" u="sng">
                <a:solidFill>
                  <a:schemeClr val="hlink"/>
                </a:solidFill>
                <a:latin typeface="Adamina"/>
                <a:ea typeface="Adamina"/>
                <a:cs typeface="Adamina"/>
                <a:sym typeface="Adamina"/>
                <a:hlinkClick r:id="rId4"/>
              </a:rPr>
              <a:t>ibrs@atsu.edu</a:t>
            </a:r>
            <a:r>
              <a:rPr lang="en" sz="1300">
                <a:solidFill>
                  <a:schemeClr val="dk1"/>
                </a:solidFill>
                <a:latin typeface="Adamina"/>
                <a:ea typeface="Adamina"/>
                <a:cs typeface="Adamina"/>
                <a:sym typeface="Adamina"/>
              </a:rPr>
              <a:t> </a:t>
            </a:r>
            <a:endParaRPr sz="1500"/>
          </a:p>
        </p:txBody>
      </p:sp>
      <p:sp>
        <p:nvSpPr>
          <p:cNvPr id="300" name="Google Shape;300;p38"/>
          <p:cNvSpPr txBox="1"/>
          <p:nvPr/>
        </p:nvSpPr>
        <p:spPr>
          <a:xfrm>
            <a:off x="4315750" y="1071525"/>
            <a:ext cx="2064300" cy="50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latin typeface="Adamina"/>
                <a:ea typeface="Adamina"/>
                <a:cs typeface="Adamina"/>
                <a:sym typeface="Adamina"/>
              </a:rPr>
              <a:t>Website:</a:t>
            </a:r>
            <a:endParaRPr b="1" sz="1500">
              <a:latin typeface="Adamina"/>
              <a:ea typeface="Adamina"/>
              <a:cs typeface="Adamina"/>
              <a:sym typeface="Adamina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Adamina"/>
                <a:ea typeface="Adamina"/>
                <a:cs typeface="Adamina"/>
                <a:sym typeface="Adamina"/>
              </a:rPr>
              <a:t> </a:t>
            </a:r>
            <a:r>
              <a:rPr lang="en" sz="1200" u="sng">
                <a:solidFill>
                  <a:schemeClr val="hlink"/>
                </a:solidFill>
                <a:latin typeface="Adamina"/>
                <a:ea typeface="Adamina"/>
                <a:cs typeface="Adamina"/>
                <a:sym typeface="Adamina"/>
                <a:hlinkClick r:id="rId5"/>
              </a:rPr>
              <a:t>atsu.edu/ibrs</a:t>
            </a:r>
            <a:endParaRPr b="1" sz="2600">
              <a:latin typeface="Adamina"/>
              <a:ea typeface="Adamina"/>
              <a:cs typeface="Adamina"/>
              <a:sym typeface="Adamina"/>
            </a:endParaRPr>
          </a:p>
        </p:txBody>
      </p:sp>
      <p:pic>
        <p:nvPicPr>
          <p:cNvPr id="301" name="Google Shape;301;p3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412075" y="1698513"/>
            <a:ext cx="1871650" cy="1860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2" name="Google Shape;302;p38" title="2025 Title Graphic only.jp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-185600" y="-3275"/>
            <a:ext cx="3524271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303" name="Google Shape;303;p38">
            <a:hlinkClick action="ppaction://hlinksldjump" r:id="rId8"/>
          </p:cNvPr>
          <p:cNvSpPr/>
          <p:nvPr/>
        </p:nvSpPr>
        <p:spPr>
          <a:xfrm>
            <a:off x="7908975" y="243800"/>
            <a:ext cx="1033200" cy="483300"/>
          </a:xfrm>
          <a:prstGeom prst="rect">
            <a:avLst/>
          </a:prstGeom>
          <a:solidFill>
            <a:srgbClr val="2C6B94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lt1"/>
                </a:solidFill>
                <a:uFill>
                  <a:noFill/>
                </a:uFill>
                <a:latin typeface="Adamina"/>
                <a:ea typeface="Adamina"/>
                <a:cs typeface="Adamina"/>
                <a:sym typeface="Adamina"/>
                <a:hlinkClick action="ppaction://hlinksldjump" r:id="rId9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Jump to </a:t>
            </a:r>
            <a:endParaRPr sz="900">
              <a:solidFill>
                <a:schemeClr val="dk1"/>
              </a:solidFill>
              <a:latin typeface="Adamina"/>
              <a:ea typeface="Adamina"/>
              <a:cs typeface="Adamina"/>
              <a:sym typeface="Adamina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lt1"/>
                </a:solidFill>
                <a:uFill>
                  <a:noFill/>
                </a:uFill>
                <a:latin typeface="Adamina"/>
                <a:ea typeface="Adamina"/>
                <a:cs typeface="Adamina"/>
                <a:sym typeface="Adamina"/>
                <a:hlinkClick action="ppaction://hlinksldjump" r:id="rId10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2025 Timeline</a:t>
            </a:r>
            <a:endParaRPr sz="1000">
              <a:solidFill>
                <a:schemeClr val="lt1"/>
              </a:solidFill>
              <a:latin typeface="Adamina"/>
              <a:ea typeface="Adamina"/>
              <a:cs typeface="Adamina"/>
              <a:sym typeface="Adamina"/>
            </a:endParaRPr>
          </a:p>
        </p:txBody>
      </p:sp>
      <p:sp>
        <p:nvSpPr>
          <p:cNvPr id="304" name="Google Shape;304;p38"/>
          <p:cNvSpPr/>
          <p:nvPr/>
        </p:nvSpPr>
        <p:spPr>
          <a:xfrm>
            <a:off x="7908975" y="857250"/>
            <a:ext cx="1033200" cy="498300"/>
          </a:xfrm>
          <a:prstGeom prst="rect">
            <a:avLst/>
          </a:prstGeom>
          <a:solidFill>
            <a:srgbClr val="2C6B94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uFill>
                  <a:noFill/>
                </a:uFill>
                <a:latin typeface="Adamina"/>
                <a:ea typeface="Adamina"/>
                <a:cs typeface="Adamina"/>
                <a:sym typeface="Adamina"/>
                <a:hlinkClick action="ppaction://hlinksldjump" r:id="rId11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Jump to poster formatting</a:t>
            </a:r>
            <a:endParaRPr sz="1000">
              <a:solidFill>
                <a:schemeClr val="lt1"/>
              </a:solidFill>
              <a:latin typeface="Adamina"/>
              <a:ea typeface="Adamina"/>
              <a:cs typeface="Adamina"/>
              <a:sym typeface="Adamina"/>
            </a:endParaRPr>
          </a:p>
        </p:txBody>
      </p:sp>
      <p:sp>
        <p:nvSpPr>
          <p:cNvPr id="305" name="Google Shape;305;p38"/>
          <p:cNvSpPr/>
          <p:nvPr/>
        </p:nvSpPr>
        <p:spPr>
          <a:xfrm>
            <a:off x="7908975" y="1485700"/>
            <a:ext cx="1033200" cy="498300"/>
          </a:xfrm>
          <a:prstGeom prst="rect">
            <a:avLst/>
          </a:prstGeom>
          <a:solidFill>
            <a:srgbClr val="2C6B94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uFill>
                  <a:noFill/>
                </a:uFill>
                <a:latin typeface="Adamina"/>
                <a:ea typeface="Adamina"/>
                <a:cs typeface="Adamina"/>
                <a:sym typeface="Adamina"/>
                <a:hlinkClick action="ppaction://hlinksldjump" r:id="rId1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Jump to video formatting </a:t>
            </a:r>
            <a:endParaRPr sz="1000">
              <a:solidFill>
                <a:schemeClr val="lt1"/>
              </a:solidFill>
              <a:latin typeface="Adamina"/>
              <a:ea typeface="Adamina"/>
              <a:cs typeface="Adamina"/>
              <a:sym typeface="Adamina"/>
            </a:endParaRPr>
          </a:p>
        </p:txBody>
      </p:sp>
      <p:sp>
        <p:nvSpPr>
          <p:cNvPr id="306" name="Google Shape;306;p38">
            <a:hlinkClick action="ppaction://hlinksldjump" r:id="rId13"/>
          </p:cNvPr>
          <p:cNvSpPr/>
          <p:nvPr/>
        </p:nvSpPr>
        <p:spPr>
          <a:xfrm>
            <a:off x="7908975" y="243800"/>
            <a:ext cx="1033200" cy="483300"/>
          </a:xfrm>
          <a:prstGeom prst="rect">
            <a:avLst/>
          </a:prstGeom>
          <a:solidFill>
            <a:srgbClr val="2C6B94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lt1"/>
                </a:solidFill>
                <a:uFill>
                  <a:noFill/>
                </a:uFill>
                <a:latin typeface="Adamina"/>
                <a:ea typeface="Adamina"/>
                <a:cs typeface="Adamina"/>
                <a:sym typeface="Adamina"/>
                <a:hlinkClick action="ppaction://hlinksldjump" r:id="rId1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Jump to </a:t>
            </a:r>
            <a:endParaRPr sz="900">
              <a:solidFill>
                <a:schemeClr val="dk1"/>
              </a:solidFill>
              <a:latin typeface="Adamina"/>
              <a:ea typeface="Adamina"/>
              <a:cs typeface="Adamina"/>
              <a:sym typeface="Adamina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lt1"/>
                </a:solidFill>
                <a:uFill>
                  <a:noFill/>
                </a:uFill>
                <a:latin typeface="Adamina"/>
                <a:ea typeface="Adamina"/>
                <a:cs typeface="Adamina"/>
                <a:sym typeface="Adamina"/>
                <a:hlinkClick action="ppaction://hlinksldjump" r:id="rId1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2025 Timeline</a:t>
            </a:r>
            <a:endParaRPr sz="1000">
              <a:solidFill>
                <a:schemeClr val="lt1"/>
              </a:solidFill>
              <a:latin typeface="Adamina"/>
              <a:ea typeface="Adamina"/>
              <a:cs typeface="Adamina"/>
              <a:sym typeface="Adamina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Google Shape;70;p15" title="IBRS 2025 Bucky's Guide intro post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28750" y="0"/>
            <a:ext cx="62865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Google Shape;75;p16" title="IBRS 2025 Bucky's Guide register-submissions post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28750" y="0"/>
            <a:ext cx="62865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76;p16"/>
          <p:cNvSpPr/>
          <p:nvPr/>
        </p:nvSpPr>
        <p:spPr>
          <a:xfrm>
            <a:off x="2634675" y="2941400"/>
            <a:ext cx="1937400" cy="1809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" name="Google Shape;77;p16"/>
          <p:cNvSpPr txBox="1"/>
          <p:nvPr/>
        </p:nvSpPr>
        <p:spPr>
          <a:xfrm>
            <a:off x="2556000" y="2807600"/>
            <a:ext cx="574200" cy="44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 u="sng">
                <a:solidFill>
                  <a:schemeClr val="hlink"/>
                </a:solidFill>
                <a:hlinkClick r:id="rId4"/>
              </a:rPr>
              <a:t>lin</a:t>
            </a:r>
            <a:r>
              <a:rPr b="1" lang="en" sz="1600" u="sng">
                <a:solidFill>
                  <a:schemeClr val="hlink"/>
                </a:solidFill>
                <a:hlinkClick r:id="rId5"/>
              </a:rPr>
              <a:t>k</a:t>
            </a:r>
            <a:endParaRPr b="1" sz="16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" name="Google Shape;83;p1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84" name="Google Shape;84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17"/>
          <p:cNvSpPr txBox="1"/>
          <p:nvPr/>
        </p:nvSpPr>
        <p:spPr>
          <a:xfrm>
            <a:off x="454650" y="352275"/>
            <a:ext cx="5786400" cy="54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latin typeface="Adamina"/>
                <a:ea typeface="Adamina"/>
                <a:cs typeface="Adamina"/>
                <a:sym typeface="Adamina"/>
              </a:rPr>
              <a:t>Submission Timeline</a:t>
            </a:r>
            <a:endParaRPr b="1" sz="3000">
              <a:latin typeface="Adamina"/>
              <a:ea typeface="Adamina"/>
              <a:cs typeface="Adamina"/>
              <a:sym typeface="Adamina"/>
            </a:endParaRPr>
          </a:p>
        </p:txBody>
      </p:sp>
      <p:sp>
        <p:nvSpPr>
          <p:cNvPr id="86" name="Google Shape;86;p17"/>
          <p:cNvSpPr txBox="1"/>
          <p:nvPr/>
        </p:nvSpPr>
        <p:spPr>
          <a:xfrm>
            <a:off x="526000" y="894675"/>
            <a:ext cx="6389100" cy="4248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dk1"/>
                </a:solidFill>
                <a:latin typeface="Adamina"/>
                <a:ea typeface="Adamina"/>
                <a:cs typeface="Adamina"/>
                <a:sym typeface="Adamina"/>
              </a:rPr>
              <a:t>Abstracts:</a:t>
            </a:r>
            <a:endParaRPr b="1" sz="1100">
              <a:solidFill>
                <a:schemeClr val="dk1"/>
              </a:solidFill>
              <a:latin typeface="Adamina"/>
              <a:ea typeface="Adamina"/>
              <a:cs typeface="Adamina"/>
              <a:sym typeface="Adamin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900">
                <a:solidFill>
                  <a:srgbClr val="434343"/>
                </a:solidFill>
                <a:latin typeface="Adamina"/>
                <a:ea typeface="Adamina"/>
                <a:cs typeface="Adamina"/>
                <a:sym typeface="Adamina"/>
              </a:rPr>
              <a:t>August 18:</a:t>
            </a:r>
            <a:r>
              <a:rPr lang="en" sz="900">
                <a:solidFill>
                  <a:srgbClr val="434343"/>
                </a:solidFill>
                <a:latin typeface="Adamina"/>
                <a:ea typeface="Adamina"/>
                <a:cs typeface="Adamina"/>
                <a:sym typeface="Adamina"/>
              </a:rPr>
              <a:t>		</a:t>
            </a:r>
            <a:r>
              <a:rPr lang="en" sz="900">
                <a:solidFill>
                  <a:srgbClr val="434343"/>
                </a:solidFill>
                <a:latin typeface="Adamina"/>
                <a:ea typeface="Adamina"/>
                <a:cs typeface="Adamina"/>
                <a:sym typeface="Adamina"/>
              </a:rPr>
              <a:t>Abstract submissions &amp; registration opens</a:t>
            </a:r>
            <a:endParaRPr sz="900">
              <a:solidFill>
                <a:srgbClr val="434343"/>
              </a:solidFill>
              <a:latin typeface="Adamina"/>
              <a:ea typeface="Adamina"/>
              <a:cs typeface="Adamina"/>
              <a:sym typeface="Adamin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900" strike="sngStrike">
                <a:solidFill>
                  <a:srgbClr val="434343"/>
                </a:solidFill>
                <a:latin typeface="Adamina"/>
                <a:ea typeface="Adamina"/>
                <a:cs typeface="Adamina"/>
                <a:sym typeface="Adamina"/>
              </a:rPr>
              <a:t>October 15</a:t>
            </a:r>
            <a:r>
              <a:rPr lang="en" sz="900">
                <a:solidFill>
                  <a:srgbClr val="434343"/>
                </a:solidFill>
                <a:latin typeface="Adamina"/>
                <a:ea typeface="Adamina"/>
                <a:cs typeface="Adamina"/>
                <a:sym typeface="Adamina"/>
              </a:rPr>
              <a:t>: 		</a:t>
            </a:r>
            <a:r>
              <a:rPr lang="en" sz="900">
                <a:solidFill>
                  <a:srgbClr val="FF0000"/>
                </a:solidFill>
                <a:latin typeface="Adamina"/>
                <a:ea typeface="Adamina"/>
                <a:cs typeface="Adamina"/>
                <a:sym typeface="Adamina"/>
              </a:rPr>
              <a:t>DEADLINE EXTENDED TO MONDAY, OCTOBER 20</a:t>
            </a:r>
            <a:endParaRPr sz="900">
              <a:solidFill>
                <a:srgbClr val="FF0000"/>
              </a:solidFill>
              <a:latin typeface="Adamina"/>
              <a:ea typeface="Adamina"/>
              <a:cs typeface="Adamina"/>
              <a:sym typeface="Adamin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900">
                <a:solidFill>
                  <a:srgbClr val="434343"/>
                </a:solidFill>
                <a:latin typeface="Adamina"/>
                <a:ea typeface="Adamina"/>
                <a:cs typeface="Adamina"/>
                <a:sym typeface="Adamina"/>
              </a:rPr>
              <a:t>October 20:		</a:t>
            </a:r>
            <a:r>
              <a:rPr b="1" lang="en" sz="900">
                <a:solidFill>
                  <a:srgbClr val="434343"/>
                </a:solidFill>
                <a:latin typeface="Adamina"/>
                <a:ea typeface="Adamina"/>
                <a:cs typeface="Adamina"/>
                <a:sym typeface="Adamina"/>
              </a:rPr>
              <a:t>Abstract submissions close (11:59 pm CDT)</a:t>
            </a:r>
            <a:endParaRPr b="1" sz="900">
              <a:solidFill>
                <a:srgbClr val="434343"/>
              </a:solidFill>
              <a:latin typeface="Adamina"/>
              <a:ea typeface="Adamina"/>
              <a:cs typeface="Adamina"/>
              <a:sym typeface="Adamin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900">
                <a:solidFill>
                  <a:srgbClr val="434343"/>
                </a:solidFill>
                <a:latin typeface="Adamina"/>
                <a:ea typeface="Adamina"/>
                <a:cs typeface="Adamina"/>
                <a:sym typeface="Adamina"/>
              </a:rPr>
              <a:t>October 29:		Abstract re-</a:t>
            </a:r>
            <a:r>
              <a:rPr lang="en" sz="900">
                <a:solidFill>
                  <a:srgbClr val="434343"/>
                </a:solidFill>
                <a:latin typeface="Adamina"/>
                <a:ea typeface="Adamina"/>
                <a:cs typeface="Adamina"/>
                <a:sym typeface="Adamina"/>
              </a:rPr>
              <a:t>submission</a:t>
            </a:r>
            <a:r>
              <a:rPr lang="en" sz="900">
                <a:solidFill>
                  <a:srgbClr val="434343"/>
                </a:solidFill>
                <a:latin typeface="Adamina"/>
                <a:ea typeface="Adamina"/>
                <a:cs typeface="Adamina"/>
                <a:sym typeface="Adamina"/>
              </a:rPr>
              <a:t> deadline (11:59 pm CDT)</a:t>
            </a:r>
            <a:endParaRPr sz="900">
              <a:solidFill>
                <a:srgbClr val="434343"/>
              </a:solidFill>
              <a:latin typeface="Adamina"/>
              <a:ea typeface="Adamina"/>
              <a:cs typeface="Adamina"/>
              <a:sym typeface="Adamin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800">
              <a:solidFill>
                <a:schemeClr val="dk1"/>
              </a:solidFill>
              <a:latin typeface="Adamina"/>
              <a:ea typeface="Adamina"/>
              <a:cs typeface="Adamina"/>
              <a:sym typeface="Adamin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dk1"/>
                </a:solidFill>
                <a:latin typeface="Adamina"/>
                <a:ea typeface="Adamina"/>
                <a:cs typeface="Adamina"/>
                <a:sym typeface="Adamina"/>
              </a:rPr>
              <a:t>Digital posters and video presentations</a:t>
            </a:r>
            <a:r>
              <a:rPr b="1" i="1" lang="en" sz="1100">
                <a:solidFill>
                  <a:srgbClr val="2C6B94"/>
                </a:solidFill>
                <a:latin typeface="Adamina"/>
                <a:ea typeface="Adamina"/>
                <a:cs typeface="Adamina"/>
                <a:sym typeface="Adamina"/>
              </a:rPr>
              <a:t> </a:t>
            </a:r>
            <a:r>
              <a:rPr b="1" i="1" lang="en" sz="900">
                <a:solidFill>
                  <a:srgbClr val="2C6B94"/>
                </a:solidFill>
                <a:latin typeface="Adamina"/>
                <a:ea typeface="Adamina"/>
                <a:cs typeface="Adamina"/>
                <a:sym typeface="Adamina"/>
              </a:rPr>
              <a:t>(for ALL in-person and online presenters) </a:t>
            </a:r>
            <a:r>
              <a:rPr b="1" lang="en" sz="1100">
                <a:solidFill>
                  <a:srgbClr val="2C6B94"/>
                </a:solidFill>
                <a:latin typeface="Adamina"/>
                <a:ea typeface="Adamina"/>
                <a:cs typeface="Adamina"/>
                <a:sym typeface="Adamina"/>
              </a:rPr>
              <a:t>:</a:t>
            </a:r>
            <a:endParaRPr b="1" sz="900">
              <a:solidFill>
                <a:srgbClr val="2C6B94"/>
              </a:solidFill>
              <a:latin typeface="Adamina"/>
              <a:ea typeface="Adamina"/>
              <a:cs typeface="Adamina"/>
              <a:sym typeface="Adamin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434343"/>
                </a:solidFill>
                <a:latin typeface="Adamina"/>
                <a:ea typeface="Adamina"/>
                <a:cs typeface="Adamina"/>
                <a:sym typeface="Adamina"/>
              </a:rPr>
              <a:t>November 3</a:t>
            </a:r>
            <a:r>
              <a:rPr lang="en" sz="900">
                <a:solidFill>
                  <a:srgbClr val="434343"/>
                </a:solidFill>
                <a:latin typeface="Adamina"/>
                <a:ea typeface="Adamina"/>
                <a:cs typeface="Adamina"/>
                <a:sym typeface="Adamina"/>
              </a:rPr>
              <a:t>: 	            	Digital posters &amp; videos due by 4:00 pm (CDT) to</a:t>
            </a:r>
            <a:r>
              <a:rPr lang="en" sz="900">
                <a:solidFill>
                  <a:srgbClr val="666666"/>
                </a:solidFill>
                <a:latin typeface="Adamina"/>
                <a:ea typeface="Adamina"/>
                <a:cs typeface="Adamina"/>
                <a:sym typeface="Adamina"/>
              </a:rPr>
              <a:t> </a:t>
            </a:r>
            <a:r>
              <a:rPr lang="en" sz="900" u="sng">
                <a:solidFill>
                  <a:schemeClr val="accent5"/>
                </a:solidFill>
                <a:latin typeface="Adamina"/>
                <a:ea typeface="Adamina"/>
                <a:cs typeface="Adamina"/>
                <a:sym typeface="Adamina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ibrs@atsu.edu</a:t>
            </a:r>
            <a:r>
              <a:rPr lang="en" sz="900">
                <a:solidFill>
                  <a:schemeClr val="accent5"/>
                </a:solidFill>
                <a:latin typeface="Adamina"/>
                <a:ea typeface="Adamina"/>
                <a:cs typeface="Adamina"/>
                <a:sym typeface="Adamina"/>
              </a:rPr>
              <a:t> </a:t>
            </a:r>
            <a:endParaRPr sz="900">
              <a:solidFill>
                <a:schemeClr val="accent5"/>
              </a:solidFill>
              <a:latin typeface="Adamina"/>
              <a:ea typeface="Adamina"/>
              <a:cs typeface="Adamina"/>
              <a:sym typeface="Adamin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800">
              <a:solidFill>
                <a:schemeClr val="dk1"/>
              </a:solidFill>
              <a:latin typeface="Adamina"/>
              <a:ea typeface="Adamina"/>
              <a:cs typeface="Adamina"/>
              <a:sym typeface="Adamin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dk1"/>
                </a:solidFill>
                <a:latin typeface="Adamina"/>
                <a:ea typeface="Adamina"/>
                <a:cs typeface="Adamina"/>
                <a:sym typeface="Adamina"/>
              </a:rPr>
              <a:t>ATSU poster printing deadline</a:t>
            </a:r>
            <a:r>
              <a:rPr b="1" lang="en" sz="1100">
                <a:solidFill>
                  <a:srgbClr val="2C6B94"/>
                </a:solidFill>
                <a:latin typeface="Adamina"/>
                <a:ea typeface="Adamina"/>
                <a:cs typeface="Adamina"/>
                <a:sym typeface="Adamina"/>
              </a:rPr>
              <a:t> </a:t>
            </a:r>
            <a:r>
              <a:rPr b="1" i="1" lang="en" sz="900">
                <a:solidFill>
                  <a:srgbClr val="2C6B94"/>
                </a:solidFill>
                <a:latin typeface="Adamina"/>
                <a:ea typeface="Adamina"/>
                <a:cs typeface="Adamina"/>
                <a:sym typeface="Adamina"/>
              </a:rPr>
              <a:t>(in-person presenters only) </a:t>
            </a:r>
            <a:r>
              <a:rPr b="1" lang="en" sz="1100">
                <a:solidFill>
                  <a:srgbClr val="2C6B94"/>
                </a:solidFill>
                <a:latin typeface="Adamina"/>
                <a:ea typeface="Adamina"/>
                <a:cs typeface="Adamina"/>
                <a:sym typeface="Adamina"/>
              </a:rPr>
              <a:t>:</a:t>
            </a:r>
            <a:endParaRPr b="1" sz="1100">
              <a:solidFill>
                <a:srgbClr val="2C6B94"/>
              </a:solidFill>
              <a:latin typeface="Adamina"/>
              <a:ea typeface="Adamina"/>
              <a:cs typeface="Adamina"/>
              <a:sym typeface="Adamin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434343"/>
                </a:solidFill>
                <a:latin typeface="Adamina"/>
                <a:ea typeface="Adamina"/>
                <a:cs typeface="Adamina"/>
                <a:sym typeface="Adamina"/>
              </a:rPr>
              <a:t>November 3:		Digital file of p</a:t>
            </a:r>
            <a:r>
              <a:rPr lang="en" sz="900">
                <a:solidFill>
                  <a:srgbClr val="434343"/>
                </a:solidFill>
                <a:latin typeface="Adamina"/>
                <a:ea typeface="Adamina"/>
                <a:cs typeface="Adamina"/>
                <a:sym typeface="Adamina"/>
              </a:rPr>
              <a:t>oster due by 4:00 pm (CDT) to</a:t>
            </a:r>
            <a:r>
              <a:rPr lang="en" sz="900">
                <a:solidFill>
                  <a:srgbClr val="434343"/>
                </a:solidFill>
                <a:latin typeface="Adamina"/>
                <a:ea typeface="Adamina"/>
                <a:cs typeface="Adamina"/>
                <a:sym typeface="Adamina"/>
              </a:rPr>
              <a:t> </a:t>
            </a:r>
            <a:r>
              <a:rPr lang="en" sz="900" u="sng">
                <a:solidFill>
                  <a:schemeClr val="accent5"/>
                </a:solidFill>
                <a:latin typeface="Adamina"/>
                <a:ea typeface="Adamina"/>
                <a:cs typeface="Adamina"/>
                <a:sym typeface="Adamina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jcarroll@atsu.edu</a:t>
            </a:r>
            <a:endParaRPr sz="900">
              <a:solidFill>
                <a:schemeClr val="accent5"/>
              </a:solidFill>
              <a:latin typeface="Adamina"/>
              <a:ea typeface="Adamina"/>
              <a:cs typeface="Adamina"/>
              <a:sym typeface="Adamin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700">
                <a:solidFill>
                  <a:srgbClr val="2C6B94"/>
                </a:solidFill>
                <a:latin typeface="Adamina"/>
                <a:ea typeface="Adamina"/>
                <a:cs typeface="Adamina"/>
                <a:sym typeface="Adamina"/>
              </a:rPr>
              <a:t>**researchers from institutions other than ATSU should utilize printing services available to them at their institution.</a:t>
            </a:r>
            <a:endParaRPr i="1" sz="700">
              <a:solidFill>
                <a:srgbClr val="2C6B94"/>
              </a:solidFill>
              <a:latin typeface="Adamina"/>
              <a:ea typeface="Adamina"/>
              <a:cs typeface="Adamina"/>
              <a:sym typeface="Adamin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Adamina"/>
              <a:ea typeface="Adamina"/>
              <a:cs typeface="Adamina"/>
              <a:sym typeface="Adamin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100">
                <a:solidFill>
                  <a:schemeClr val="dk1"/>
                </a:solidFill>
                <a:latin typeface="Adamina"/>
                <a:ea typeface="Adamina"/>
                <a:cs typeface="Adamina"/>
                <a:sym typeface="Adamina"/>
              </a:rPr>
              <a:t>Oral Presentations:</a:t>
            </a:r>
            <a:endParaRPr sz="1100">
              <a:solidFill>
                <a:schemeClr val="dk1"/>
              </a:solidFill>
              <a:latin typeface="Adamina"/>
              <a:ea typeface="Adamina"/>
              <a:cs typeface="Adamina"/>
              <a:sym typeface="Adamin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434343"/>
                </a:solidFill>
                <a:latin typeface="Adamina"/>
                <a:ea typeface="Adamina"/>
                <a:cs typeface="Adamina"/>
                <a:sym typeface="Adamina"/>
              </a:rPr>
              <a:t>November 7:		</a:t>
            </a:r>
            <a:r>
              <a:rPr lang="en" sz="900">
                <a:solidFill>
                  <a:srgbClr val="434343"/>
                </a:solidFill>
                <a:latin typeface="Adamina"/>
                <a:ea typeface="Adamina"/>
                <a:cs typeface="Adamina"/>
                <a:sym typeface="Adamina"/>
              </a:rPr>
              <a:t>Slide decks </a:t>
            </a:r>
            <a:r>
              <a:rPr lang="en" sz="900">
                <a:solidFill>
                  <a:srgbClr val="434343"/>
                </a:solidFill>
                <a:latin typeface="Adamina"/>
                <a:ea typeface="Adamina"/>
                <a:cs typeface="Adamina"/>
                <a:sym typeface="Adamina"/>
              </a:rPr>
              <a:t>due by 4:00 pm (CST) to </a:t>
            </a:r>
            <a:r>
              <a:rPr lang="en" sz="900" u="sng">
                <a:solidFill>
                  <a:schemeClr val="accent5"/>
                </a:solidFill>
                <a:latin typeface="Adamina"/>
                <a:ea typeface="Adamina"/>
                <a:cs typeface="Adamina"/>
                <a:sym typeface="Adamina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ibrs@atsu.edu</a:t>
            </a:r>
            <a:r>
              <a:rPr lang="en" sz="900">
                <a:solidFill>
                  <a:schemeClr val="accent5"/>
                </a:solidFill>
                <a:latin typeface="Adamina"/>
                <a:ea typeface="Adamina"/>
                <a:cs typeface="Adamina"/>
                <a:sym typeface="Adamina"/>
              </a:rPr>
              <a:t> </a:t>
            </a:r>
            <a:endParaRPr sz="900">
              <a:solidFill>
                <a:schemeClr val="accent5"/>
              </a:solidFill>
              <a:latin typeface="Adamina"/>
              <a:ea typeface="Adamina"/>
              <a:cs typeface="Adamina"/>
              <a:sym typeface="Adamin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>
              <a:solidFill>
                <a:schemeClr val="dk1"/>
              </a:solidFill>
              <a:latin typeface="Adamina"/>
              <a:ea typeface="Adamina"/>
              <a:cs typeface="Adamina"/>
              <a:sym typeface="Adamin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dk1"/>
                </a:solidFill>
                <a:latin typeface="Adamina"/>
                <a:ea typeface="Adamina"/>
                <a:cs typeface="Adamina"/>
                <a:sym typeface="Adamina"/>
              </a:rPr>
              <a:t>Printed posters:</a:t>
            </a:r>
            <a:endParaRPr b="1" sz="1100">
              <a:solidFill>
                <a:schemeClr val="dk1"/>
              </a:solidFill>
              <a:latin typeface="Adamina"/>
              <a:ea typeface="Adamina"/>
              <a:cs typeface="Adamina"/>
              <a:sym typeface="Adamin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434343"/>
                </a:solidFill>
                <a:latin typeface="Adamina"/>
                <a:ea typeface="Adamina"/>
                <a:cs typeface="Adamina"/>
                <a:sym typeface="Adamina"/>
              </a:rPr>
              <a:t>November 14:		Physical posters 1:00-5:00 pm (CST) to IPE Building for display</a:t>
            </a:r>
            <a:endParaRPr sz="900">
              <a:solidFill>
                <a:srgbClr val="434343"/>
              </a:solidFill>
              <a:latin typeface="Adamina"/>
              <a:ea typeface="Adamina"/>
              <a:cs typeface="Adamina"/>
              <a:sym typeface="Adamin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434343"/>
                </a:solidFill>
                <a:latin typeface="Adamina"/>
                <a:ea typeface="Adamina"/>
                <a:cs typeface="Adamina"/>
                <a:sym typeface="Adamina"/>
              </a:rPr>
              <a:t>November 15:		Physical posters 8:00-8:30 am (CST) to IPE Building for display</a:t>
            </a:r>
            <a:endParaRPr sz="900">
              <a:solidFill>
                <a:srgbClr val="434343"/>
              </a:solidFill>
              <a:latin typeface="Adamina"/>
              <a:ea typeface="Adamina"/>
              <a:cs typeface="Adamina"/>
              <a:sym typeface="Adamin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Adamina"/>
              <a:ea typeface="Adamina"/>
              <a:cs typeface="Adamina"/>
              <a:sym typeface="Adamin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dk1"/>
                </a:solidFill>
                <a:latin typeface="Adamina"/>
                <a:ea typeface="Adamina"/>
                <a:cs typeface="Adamina"/>
                <a:sym typeface="Adamina"/>
              </a:rPr>
              <a:t>Judging:</a:t>
            </a:r>
            <a:endParaRPr sz="900">
              <a:solidFill>
                <a:schemeClr val="dk1"/>
              </a:solidFill>
              <a:latin typeface="Adamina"/>
              <a:ea typeface="Adamina"/>
              <a:cs typeface="Adamina"/>
              <a:sym typeface="Adamin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900">
                <a:solidFill>
                  <a:srgbClr val="434343"/>
                </a:solidFill>
                <a:latin typeface="Adamina"/>
                <a:ea typeface="Adamina"/>
                <a:cs typeface="Adamina"/>
                <a:sym typeface="Adamina"/>
              </a:rPr>
              <a:t>November 10 - 14:	Poster pre-judging in Gathertown </a:t>
            </a:r>
            <a:endParaRPr sz="900">
              <a:solidFill>
                <a:srgbClr val="434343"/>
              </a:solidFill>
              <a:latin typeface="Adamina"/>
              <a:ea typeface="Adamina"/>
              <a:cs typeface="Adamina"/>
              <a:sym typeface="Adamin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900">
                <a:solidFill>
                  <a:srgbClr val="434343"/>
                </a:solidFill>
                <a:latin typeface="Adamina"/>
                <a:ea typeface="Adamina"/>
                <a:cs typeface="Adamina"/>
                <a:sym typeface="Adamina"/>
              </a:rPr>
              <a:t>November 14:		</a:t>
            </a:r>
            <a:r>
              <a:rPr lang="en" sz="900">
                <a:solidFill>
                  <a:srgbClr val="434343"/>
                </a:solidFill>
                <a:latin typeface="Adamina"/>
                <a:ea typeface="Adamina"/>
                <a:cs typeface="Adamina"/>
                <a:sym typeface="Adamina"/>
              </a:rPr>
              <a:t>Pre-judging closes at 5:00pm (CS</a:t>
            </a:r>
            <a:r>
              <a:rPr lang="en" sz="900">
                <a:solidFill>
                  <a:srgbClr val="434343"/>
                </a:solidFill>
                <a:latin typeface="Adamina"/>
                <a:ea typeface="Adamina"/>
                <a:cs typeface="Adamina"/>
                <a:sym typeface="Adamina"/>
              </a:rPr>
              <a:t>T</a:t>
            </a:r>
            <a:r>
              <a:rPr lang="en" sz="900">
                <a:solidFill>
                  <a:srgbClr val="434343"/>
                </a:solidFill>
                <a:latin typeface="Adamina"/>
                <a:ea typeface="Adamina"/>
                <a:cs typeface="Adamina"/>
                <a:sym typeface="Adamina"/>
              </a:rPr>
              <a:t>)</a:t>
            </a:r>
            <a:endParaRPr sz="900">
              <a:solidFill>
                <a:srgbClr val="434343"/>
              </a:solidFill>
              <a:latin typeface="Adamina"/>
              <a:ea typeface="Adamina"/>
              <a:cs typeface="Adamina"/>
              <a:sym typeface="Adamin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900">
                <a:solidFill>
                  <a:srgbClr val="434343"/>
                </a:solidFill>
                <a:latin typeface="Adamina"/>
                <a:ea typeface="Adamina"/>
                <a:cs typeface="Adamina"/>
                <a:sym typeface="Adamina"/>
              </a:rPr>
              <a:t>November 15: 	</a:t>
            </a:r>
            <a:r>
              <a:rPr b="1" lang="en" sz="900">
                <a:solidFill>
                  <a:srgbClr val="434343"/>
                </a:solidFill>
                <a:latin typeface="Adamina"/>
                <a:ea typeface="Adamina"/>
                <a:cs typeface="Adamina"/>
                <a:sym typeface="Adamina"/>
              </a:rPr>
              <a:t>	</a:t>
            </a:r>
            <a:r>
              <a:rPr lang="en" sz="900">
                <a:solidFill>
                  <a:srgbClr val="434343"/>
                </a:solidFill>
                <a:latin typeface="Adamina"/>
                <a:ea typeface="Adamina"/>
                <a:cs typeface="Adamina"/>
                <a:sym typeface="Adamina"/>
              </a:rPr>
              <a:t>Interdisciplinary Biomedical Research </a:t>
            </a:r>
            <a:r>
              <a:rPr lang="en" sz="900">
                <a:solidFill>
                  <a:srgbClr val="434343"/>
                </a:solidFill>
                <a:latin typeface="Adamina"/>
                <a:ea typeface="Adamina"/>
                <a:cs typeface="Adamina"/>
                <a:sym typeface="Adamina"/>
              </a:rPr>
              <a:t>Symposium</a:t>
            </a:r>
            <a:r>
              <a:rPr lang="en" sz="600">
                <a:solidFill>
                  <a:srgbClr val="434343"/>
                </a:solidFill>
                <a:latin typeface="Adamina"/>
                <a:ea typeface="Adamina"/>
                <a:cs typeface="Adamina"/>
                <a:sym typeface="Adamina"/>
              </a:rPr>
              <a:t> (online &amp; onsite) </a:t>
            </a:r>
            <a:endParaRPr sz="600">
              <a:solidFill>
                <a:srgbClr val="434343"/>
              </a:solidFill>
              <a:latin typeface="Adamina"/>
              <a:ea typeface="Adamina"/>
              <a:cs typeface="Adamina"/>
              <a:sym typeface="Adamina"/>
            </a:endParaRPr>
          </a:p>
          <a:p>
            <a:pPr indent="0" lvl="0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900">
                <a:solidFill>
                  <a:srgbClr val="434343"/>
                </a:solidFill>
                <a:latin typeface="Adamina"/>
                <a:ea typeface="Adamina"/>
                <a:cs typeface="Adamina"/>
                <a:sym typeface="Adamina"/>
              </a:rPr>
              <a:t>P</a:t>
            </a:r>
            <a:r>
              <a:rPr lang="en" sz="900">
                <a:solidFill>
                  <a:srgbClr val="434343"/>
                </a:solidFill>
                <a:latin typeface="Adamina"/>
                <a:ea typeface="Adamina"/>
                <a:cs typeface="Adamina"/>
                <a:sym typeface="Adamina"/>
              </a:rPr>
              <a:t>oster &amp; Oral presentations &amp; judging</a:t>
            </a:r>
            <a:endParaRPr sz="1300">
              <a:solidFill>
                <a:srgbClr val="434343"/>
              </a:solidFill>
              <a:latin typeface="Adamina"/>
              <a:ea typeface="Adamina"/>
              <a:cs typeface="Adamina"/>
              <a:sym typeface="Adamina"/>
            </a:endParaRPr>
          </a:p>
        </p:txBody>
      </p:sp>
      <p:sp>
        <p:nvSpPr>
          <p:cNvPr id="87" name="Google Shape;87;p17"/>
          <p:cNvSpPr/>
          <p:nvPr/>
        </p:nvSpPr>
        <p:spPr>
          <a:xfrm>
            <a:off x="7919825" y="844500"/>
            <a:ext cx="1033200" cy="498300"/>
          </a:xfrm>
          <a:prstGeom prst="rect">
            <a:avLst/>
          </a:prstGeom>
          <a:solidFill>
            <a:srgbClr val="2C6B94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uFill>
                  <a:noFill/>
                </a:uFill>
                <a:latin typeface="Adamina"/>
                <a:ea typeface="Adamina"/>
                <a:cs typeface="Adamina"/>
                <a:sym typeface="Adamina"/>
                <a:hlinkClick action="ppaction://hlinksldjump"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Jump to poster formatting</a:t>
            </a:r>
            <a:endParaRPr sz="1000">
              <a:solidFill>
                <a:schemeClr val="lt1"/>
              </a:solidFill>
              <a:latin typeface="Adamina"/>
              <a:ea typeface="Adamina"/>
              <a:cs typeface="Adamina"/>
              <a:sym typeface="Adamina"/>
            </a:endParaRPr>
          </a:p>
        </p:txBody>
      </p:sp>
      <p:sp>
        <p:nvSpPr>
          <p:cNvPr id="88" name="Google Shape;88;p17"/>
          <p:cNvSpPr/>
          <p:nvPr/>
        </p:nvSpPr>
        <p:spPr>
          <a:xfrm>
            <a:off x="7919825" y="1472950"/>
            <a:ext cx="1033200" cy="498300"/>
          </a:xfrm>
          <a:prstGeom prst="rect">
            <a:avLst/>
          </a:prstGeom>
          <a:solidFill>
            <a:srgbClr val="2C6B94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uFill>
                  <a:noFill/>
                </a:uFill>
                <a:latin typeface="Adamina"/>
                <a:ea typeface="Adamina"/>
                <a:cs typeface="Adamina"/>
                <a:sym typeface="Adamina"/>
                <a:hlinkClick action="ppaction://hlinksldjump" r:id="rId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Jump to video formatting </a:t>
            </a:r>
            <a:endParaRPr sz="1000">
              <a:solidFill>
                <a:schemeClr val="lt1"/>
              </a:solidFill>
              <a:latin typeface="Adamina"/>
              <a:ea typeface="Adamina"/>
              <a:cs typeface="Adamina"/>
              <a:sym typeface="Adamina"/>
            </a:endParaRPr>
          </a:p>
        </p:txBody>
      </p:sp>
      <p:sp>
        <p:nvSpPr>
          <p:cNvPr id="89" name="Google Shape;89;p17">
            <a:hlinkClick action="ppaction://hlinksldjump" r:id="rId9"/>
          </p:cNvPr>
          <p:cNvSpPr/>
          <p:nvPr/>
        </p:nvSpPr>
        <p:spPr>
          <a:xfrm>
            <a:off x="7919825" y="231050"/>
            <a:ext cx="1033200" cy="4833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rgbClr val="2C6B94"/>
                </a:solidFill>
                <a:uFill>
                  <a:noFill/>
                </a:uFill>
                <a:latin typeface="Adamina"/>
                <a:ea typeface="Adamina"/>
                <a:cs typeface="Adamina"/>
                <a:sym typeface="Adamina"/>
                <a:hlinkClick action="ppaction://hlinksldjump" r:id="rId10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Jump to </a:t>
            </a:r>
            <a:endParaRPr b="1" sz="900">
              <a:solidFill>
                <a:srgbClr val="2C6B94"/>
              </a:solidFill>
              <a:latin typeface="Adamina"/>
              <a:ea typeface="Adamina"/>
              <a:cs typeface="Adamina"/>
              <a:sym typeface="Adamina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rgbClr val="2C6B94"/>
                </a:solidFill>
                <a:uFill>
                  <a:noFill/>
                </a:uFill>
                <a:latin typeface="Adamina"/>
                <a:ea typeface="Adamina"/>
                <a:cs typeface="Adamina"/>
                <a:sym typeface="Adamina"/>
                <a:hlinkClick action="ppaction://hlinksldjump" r:id="rId11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2025 Timeline</a:t>
            </a:r>
            <a:endParaRPr b="1" sz="1000">
              <a:solidFill>
                <a:srgbClr val="2C6B94"/>
              </a:solidFill>
              <a:latin typeface="Adamina"/>
              <a:ea typeface="Adamina"/>
              <a:cs typeface="Adamina"/>
              <a:sym typeface="Adamina"/>
            </a:endParaRPr>
          </a:p>
        </p:txBody>
      </p:sp>
      <p:sp>
        <p:nvSpPr>
          <p:cNvPr id="90" name="Google Shape;90;p17"/>
          <p:cNvSpPr txBox="1"/>
          <p:nvPr/>
        </p:nvSpPr>
        <p:spPr>
          <a:xfrm>
            <a:off x="6850125" y="2603200"/>
            <a:ext cx="2312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6" name="Google Shape;96;p1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97" name="Google Shape;97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18"/>
          <p:cNvSpPr txBox="1"/>
          <p:nvPr/>
        </p:nvSpPr>
        <p:spPr>
          <a:xfrm>
            <a:off x="454650" y="352275"/>
            <a:ext cx="3155400" cy="54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latin typeface="Adamina"/>
                <a:ea typeface="Adamina"/>
                <a:cs typeface="Adamina"/>
                <a:sym typeface="Adamina"/>
              </a:rPr>
              <a:t>2025 Categories</a:t>
            </a:r>
            <a:r>
              <a:rPr lang="en" sz="2500"/>
              <a:t> </a:t>
            </a:r>
            <a:endParaRPr sz="2500"/>
          </a:p>
        </p:txBody>
      </p:sp>
      <p:grpSp>
        <p:nvGrpSpPr>
          <p:cNvPr id="99" name="Google Shape;99;p18"/>
          <p:cNvGrpSpPr/>
          <p:nvPr/>
        </p:nvGrpSpPr>
        <p:grpSpPr>
          <a:xfrm>
            <a:off x="674170" y="1138950"/>
            <a:ext cx="6753830" cy="3750725"/>
            <a:chOff x="674175" y="1138950"/>
            <a:chExt cx="6919908" cy="3750725"/>
          </a:xfrm>
        </p:grpSpPr>
        <p:sp>
          <p:nvSpPr>
            <p:cNvPr id="100" name="Google Shape;100;p18"/>
            <p:cNvSpPr txBox="1"/>
            <p:nvPr/>
          </p:nvSpPr>
          <p:spPr>
            <a:xfrm>
              <a:off x="674175" y="1138950"/>
              <a:ext cx="3430800" cy="37506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rgbClr val="1D1C1D"/>
                  </a:solidFill>
                  <a:highlight>
                    <a:srgbClr val="FFFFFF"/>
                  </a:highlight>
                  <a:latin typeface="Adamina"/>
                  <a:ea typeface="Adamina"/>
                  <a:cs typeface="Adamina"/>
                  <a:sym typeface="Adamina"/>
                </a:rPr>
                <a:t>Anatomy</a:t>
              </a:r>
              <a:endParaRPr>
                <a:solidFill>
                  <a:srgbClr val="1D1C1D"/>
                </a:solidFill>
                <a:highlight>
                  <a:srgbClr val="FFFFFF"/>
                </a:highlight>
                <a:latin typeface="Adamina"/>
                <a:ea typeface="Adamina"/>
                <a:cs typeface="Adamina"/>
                <a:sym typeface="Adamina"/>
              </a:endParaRPr>
            </a:p>
            <a:p>
              <a:pPr indent="0" lvl="0" marL="0" rtl="0" algn="l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rgbClr val="1D1C1D"/>
                  </a:solidFill>
                  <a:highlight>
                    <a:srgbClr val="FFFFFF"/>
                  </a:highlight>
                  <a:latin typeface="Adamina"/>
                  <a:ea typeface="Adamina"/>
                  <a:cs typeface="Adamina"/>
                  <a:sym typeface="Adamina"/>
                </a:rPr>
                <a:t>Behavioral Health</a:t>
              </a:r>
              <a:endParaRPr>
                <a:solidFill>
                  <a:srgbClr val="1D1C1D"/>
                </a:solidFill>
                <a:highlight>
                  <a:srgbClr val="FFFFFF"/>
                </a:highlight>
                <a:latin typeface="Adamina"/>
                <a:ea typeface="Adamina"/>
                <a:cs typeface="Adamina"/>
                <a:sym typeface="Adamina"/>
              </a:endParaRPr>
            </a:p>
            <a:p>
              <a:pPr indent="0" lvl="0" marL="0" rtl="0" algn="l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rgbClr val="1D1C1D"/>
                  </a:solidFill>
                  <a:highlight>
                    <a:srgbClr val="FFFFFF"/>
                  </a:highlight>
                  <a:latin typeface="Adamina"/>
                  <a:ea typeface="Adamina"/>
                  <a:cs typeface="Adamina"/>
                  <a:sym typeface="Adamina"/>
                </a:rPr>
                <a:t>Biochemistry</a:t>
              </a:r>
              <a:endParaRPr>
                <a:solidFill>
                  <a:srgbClr val="1D1C1D"/>
                </a:solidFill>
                <a:highlight>
                  <a:srgbClr val="FFFFFF"/>
                </a:highlight>
                <a:latin typeface="Adamina"/>
                <a:ea typeface="Adamina"/>
                <a:cs typeface="Adamina"/>
                <a:sym typeface="Adamina"/>
              </a:endParaRPr>
            </a:p>
            <a:p>
              <a:pPr indent="0" lvl="0" marL="0" rtl="0" algn="l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rgbClr val="1D1C1D"/>
                  </a:solidFill>
                  <a:highlight>
                    <a:srgbClr val="FFFFFF"/>
                  </a:highlight>
                  <a:latin typeface="Adamina"/>
                  <a:ea typeface="Adamina"/>
                  <a:cs typeface="Adamina"/>
                  <a:sym typeface="Adamina"/>
                </a:rPr>
                <a:t>Biomechanics</a:t>
              </a:r>
              <a:endParaRPr>
                <a:solidFill>
                  <a:srgbClr val="1D1C1D"/>
                </a:solidFill>
                <a:highlight>
                  <a:srgbClr val="FFFFFF"/>
                </a:highlight>
                <a:latin typeface="Adamina"/>
                <a:ea typeface="Adamina"/>
                <a:cs typeface="Adamina"/>
                <a:sym typeface="Adamina"/>
              </a:endParaRPr>
            </a:p>
            <a:p>
              <a:pPr indent="0" lvl="0" marL="0" rtl="0" algn="l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rgbClr val="1D1C1D"/>
                  </a:solidFill>
                  <a:highlight>
                    <a:srgbClr val="FFFFFF"/>
                  </a:highlight>
                  <a:latin typeface="Adamina"/>
                  <a:ea typeface="Adamina"/>
                  <a:cs typeface="Adamina"/>
                  <a:sym typeface="Adamina"/>
                </a:rPr>
                <a:t>Cancer</a:t>
              </a:r>
              <a:endParaRPr>
                <a:solidFill>
                  <a:srgbClr val="1D1C1D"/>
                </a:solidFill>
                <a:highlight>
                  <a:srgbClr val="FFFFFF"/>
                </a:highlight>
                <a:latin typeface="Adamina"/>
                <a:ea typeface="Adamina"/>
                <a:cs typeface="Adamina"/>
                <a:sym typeface="Adamina"/>
              </a:endParaRPr>
            </a:p>
            <a:p>
              <a:pPr indent="0" lvl="0" marL="0" rtl="0" algn="l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rgbClr val="1D1C1D"/>
                  </a:solidFill>
                  <a:highlight>
                    <a:srgbClr val="FFFFFF"/>
                  </a:highlight>
                  <a:latin typeface="Adamina"/>
                  <a:ea typeface="Adamina"/>
                  <a:cs typeface="Adamina"/>
                  <a:sym typeface="Adamina"/>
                </a:rPr>
                <a:t>Clinical Assessment and Diagnostics</a:t>
              </a:r>
              <a:endParaRPr>
                <a:solidFill>
                  <a:srgbClr val="1D1C1D"/>
                </a:solidFill>
                <a:highlight>
                  <a:srgbClr val="FFFFFF"/>
                </a:highlight>
                <a:latin typeface="Adamina"/>
                <a:ea typeface="Adamina"/>
                <a:cs typeface="Adamina"/>
                <a:sym typeface="Adamina"/>
              </a:endParaRPr>
            </a:p>
            <a:p>
              <a:pPr indent="0" lvl="0" marL="0" rtl="0" algn="l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rgbClr val="1D1C1D"/>
                  </a:solidFill>
                  <a:highlight>
                    <a:srgbClr val="FFFFFF"/>
                  </a:highlight>
                  <a:latin typeface="Adamina"/>
                  <a:ea typeface="Adamina"/>
                  <a:cs typeface="Adamina"/>
                  <a:sym typeface="Adamina"/>
                </a:rPr>
                <a:t>Clinical Case Report</a:t>
              </a:r>
              <a:endParaRPr>
                <a:solidFill>
                  <a:srgbClr val="1D1C1D"/>
                </a:solidFill>
                <a:highlight>
                  <a:srgbClr val="FFFFFF"/>
                </a:highlight>
                <a:latin typeface="Adamina"/>
                <a:ea typeface="Adamina"/>
                <a:cs typeface="Adamina"/>
                <a:sym typeface="Adamina"/>
              </a:endParaRPr>
            </a:p>
            <a:p>
              <a:pPr indent="0" lvl="0" marL="0" rtl="0" algn="l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rgbClr val="1D1C1D"/>
                  </a:solidFill>
                  <a:highlight>
                    <a:srgbClr val="FFFFFF"/>
                  </a:highlight>
                  <a:latin typeface="Adamina"/>
                  <a:ea typeface="Adamina"/>
                  <a:cs typeface="Adamina"/>
                  <a:sym typeface="Adamina"/>
                </a:rPr>
                <a:t>Educational Research</a:t>
              </a:r>
              <a:endParaRPr>
                <a:solidFill>
                  <a:srgbClr val="1D1C1D"/>
                </a:solidFill>
                <a:highlight>
                  <a:srgbClr val="FFFFFF"/>
                </a:highlight>
                <a:latin typeface="Adamina"/>
                <a:ea typeface="Adamina"/>
                <a:cs typeface="Adamina"/>
                <a:sym typeface="Adamina"/>
              </a:endParaRPr>
            </a:p>
            <a:p>
              <a:pPr indent="0" lvl="0" marL="0" rtl="0" algn="l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rgbClr val="1D1C1D"/>
                  </a:solidFill>
                  <a:highlight>
                    <a:srgbClr val="FFFFFF"/>
                  </a:highlight>
                  <a:latin typeface="Adamina"/>
                  <a:ea typeface="Adamina"/>
                  <a:cs typeface="Adamina"/>
                  <a:sym typeface="Adamina"/>
                </a:rPr>
                <a:t>Exercise Science</a:t>
              </a:r>
              <a:endParaRPr>
                <a:solidFill>
                  <a:srgbClr val="1D1C1D"/>
                </a:solidFill>
                <a:highlight>
                  <a:srgbClr val="FFFFFF"/>
                </a:highlight>
                <a:latin typeface="Adamina"/>
                <a:ea typeface="Adamina"/>
                <a:cs typeface="Adamina"/>
                <a:sym typeface="Adamina"/>
              </a:endParaRPr>
            </a:p>
            <a:p>
              <a:pPr indent="0" lvl="0" marL="0" rtl="0" algn="l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Adamina"/>
                <a:ea typeface="Adamina"/>
                <a:cs typeface="Adamina"/>
                <a:sym typeface="Adamina"/>
              </a:endParaRPr>
            </a:p>
          </p:txBody>
        </p:sp>
        <p:sp>
          <p:nvSpPr>
            <p:cNvPr id="101" name="Google Shape;101;p18"/>
            <p:cNvSpPr txBox="1"/>
            <p:nvPr/>
          </p:nvSpPr>
          <p:spPr>
            <a:xfrm>
              <a:off x="4049283" y="1149275"/>
              <a:ext cx="3544800" cy="37404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">
                  <a:solidFill>
                    <a:srgbClr val="1D1C1D"/>
                  </a:solidFill>
                  <a:highlight>
                    <a:srgbClr val="FFFFFF"/>
                  </a:highlight>
                  <a:latin typeface="Adamina"/>
                  <a:ea typeface="Adamina"/>
                  <a:cs typeface="Adamina"/>
                  <a:sym typeface="Adamina"/>
                </a:rPr>
                <a:t>Health Sciences</a:t>
              </a:r>
              <a:endParaRPr>
                <a:solidFill>
                  <a:srgbClr val="1D1C1D"/>
                </a:solidFill>
                <a:highlight>
                  <a:srgbClr val="FFFFFF"/>
                </a:highlight>
                <a:latin typeface="Adamina"/>
                <a:ea typeface="Adamina"/>
                <a:cs typeface="Adamina"/>
                <a:sym typeface="Adamina"/>
              </a:endParaRPr>
            </a:p>
            <a:p>
              <a:pPr indent="0" lvl="0" marL="0" rtl="0" algn="l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">
                  <a:solidFill>
                    <a:srgbClr val="1D1C1D"/>
                  </a:solidFill>
                  <a:highlight>
                    <a:srgbClr val="FFFFFF"/>
                  </a:highlight>
                  <a:latin typeface="Adamina"/>
                  <a:ea typeface="Adamina"/>
                  <a:cs typeface="Adamina"/>
                  <a:sym typeface="Adamina"/>
                </a:rPr>
                <a:t>Infectious Disease</a:t>
              </a:r>
              <a:endParaRPr>
                <a:solidFill>
                  <a:srgbClr val="1D1C1D"/>
                </a:solidFill>
                <a:highlight>
                  <a:srgbClr val="FFFFFF"/>
                </a:highlight>
                <a:latin typeface="Adamina"/>
                <a:ea typeface="Adamina"/>
                <a:cs typeface="Adamina"/>
                <a:sym typeface="Adamina"/>
              </a:endParaRPr>
            </a:p>
            <a:p>
              <a:pPr indent="0" lvl="0" marL="0" rtl="0" algn="l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">
                  <a:solidFill>
                    <a:srgbClr val="1D1C1D"/>
                  </a:solidFill>
                  <a:highlight>
                    <a:srgbClr val="FFFFFF"/>
                  </a:highlight>
                  <a:latin typeface="Adamina"/>
                  <a:ea typeface="Adamina"/>
                  <a:cs typeface="Adamina"/>
                  <a:sym typeface="Adamina"/>
                </a:rPr>
                <a:t>Microbiology</a:t>
              </a:r>
              <a:endParaRPr>
                <a:solidFill>
                  <a:srgbClr val="1D1C1D"/>
                </a:solidFill>
                <a:highlight>
                  <a:srgbClr val="FFFFFF"/>
                </a:highlight>
                <a:latin typeface="Adamina"/>
                <a:ea typeface="Adamina"/>
                <a:cs typeface="Adamina"/>
                <a:sym typeface="Adamina"/>
              </a:endParaRPr>
            </a:p>
            <a:p>
              <a:pPr indent="0" lvl="0" marL="0" rtl="0" algn="l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">
                  <a:solidFill>
                    <a:srgbClr val="1D1C1D"/>
                  </a:solidFill>
                  <a:highlight>
                    <a:srgbClr val="FFFFFF"/>
                  </a:highlight>
                  <a:latin typeface="Adamina"/>
                  <a:ea typeface="Adamina"/>
                  <a:cs typeface="Adamina"/>
                  <a:sym typeface="Adamina"/>
                </a:rPr>
                <a:t>Musculoskeletal</a:t>
              </a:r>
              <a:endParaRPr>
                <a:solidFill>
                  <a:srgbClr val="1D1C1D"/>
                </a:solidFill>
                <a:highlight>
                  <a:srgbClr val="FFFFFF"/>
                </a:highlight>
                <a:latin typeface="Adamina"/>
                <a:ea typeface="Adamina"/>
                <a:cs typeface="Adamina"/>
                <a:sym typeface="Adamina"/>
              </a:endParaRPr>
            </a:p>
            <a:p>
              <a:pPr indent="0" lvl="0" marL="0" rtl="0" algn="l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">
                  <a:solidFill>
                    <a:srgbClr val="1D1C1D"/>
                  </a:solidFill>
                  <a:highlight>
                    <a:srgbClr val="FFFFFF"/>
                  </a:highlight>
                  <a:latin typeface="Adamina"/>
                  <a:ea typeface="Adamina"/>
                  <a:cs typeface="Adamina"/>
                  <a:sym typeface="Adamina"/>
                </a:rPr>
                <a:t>Osteopathic Manipulative Medicine</a:t>
              </a:r>
              <a:endParaRPr>
                <a:solidFill>
                  <a:srgbClr val="1D1C1D"/>
                </a:solidFill>
                <a:highlight>
                  <a:srgbClr val="FFFFFF"/>
                </a:highlight>
                <a:latin typeface="Adamina"/>
                <a:ea typeface="Adamina"/>
                <a:cs typeface="Adamina"/>
                <a:sym typeface="Adamina"/>
              </a:endParaRPr>
            </a:p>
            <a:p>
              <a:pPr indent="0" lvl="0" marL="0" rtl="0" algn="l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">
                  <a:solidFill>
                    <a:srgbClr val="1D1C1D"/>
                  </a:solidFill>
                  <a:highlight>
                    <a:srgbClr val="FFFFFF"/>
                  </a:highlight>
                  <a:latin typeface="Adamina"/>
                  <a:ea typeface="Adamina"/>
                  <a:cs typeface="Adamina"/>
                  <a:sym typeface="Adamina"/>
                </a:rPr>
                <a:t>Oral Health</a:t>
              </a:r>
              <a:endParaRPr>
                <a:solidFill>
                  <a:srgbClr val="1D1C1D"/>
                </a:solidFill>
                <a:highlight>
                  <a:srgbClr val="FFFFFF"/>
                </a:highlight>
                <a:latin typeface="Adamina"/>
                <a:ea typeface="Adamina"/>
                <a:cs typeface="Adamina"/>
                <a:sym typeface="Adamina"/>
              </a:endParaRPr>
            </a:p>
            <a:p>
              <a:pPr indent="0" lvl="0" marL="0" rtl="0" algn="l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">
                  <a:solidFill>
                    <a:srgbClr val="1D1C1D"/>
                  </a:solidFill>
                  <a:highlight>
                    <a:srgbClr val="FFFFFF"/>
                  </a:highlight>
                  <a:latin typeface="Adamina"/>
                  <a:ea typeface="Adamina"/>
                  <a:cs typeface="Adamina"/>
                  <a:sym typeface="Adamina"/>
                </a:rPr>
                <a:t>Pharmacology</a:t>
              </a:r>
              <a:endParaRPr>
                <a:solidFill>
                  <a:srgbClr val="1D1C1D"/>
                </a:solidFill>
                <a:highlight>
                  <a:srgbClr val="FFFFFF"/>
                </a:highlight>
                <a:latin typeface="Adamina"/>
                <a:ea typeface="Adamina"/>
                <a:cs typeface="Adamina"/>
                <a:sym typeface="Adamina"/>
              </a:endParaRPr>
            </a:p>
            <a:p>
              <a:pPr indent="0" lvl="0" marL="0" rtl="0" algn="l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">
                  <a:solidFill>
                    <a:srgbClr val="1D1C1D"/>
                  </a:solidFill>
                  <a:highlight>
                    <a:srgbClr val="FFFFFF"/>
                  </a:highlight>
                  <a:latin typeface="Adamina"/>
                  <a:ea typeface="Adamina"/>
                  <a:cs typeface="Adamina"/>
                  <a:sym typeface="Adamina"/>
                </a:rPr>
                <a:t>Physiology</a:t>
              </a:r>
              <a:endParaRPr>
                <a:solidFill>
                  <a:srgbClr val="1D1C1D"/>
                </a:solidFill>
                <a:highlight>
                  <a:srgbClr val="FFFFFF"/>
                </a:highlight>
                <a:latin typeface="Adamina"/>
                <a:ea typeface="Adamina"/>
                <a:cs typeface="Adamina"/>
                <a:sym typeface="Adamina"/>
              </a:endParaRPr>
            </a:p>
            <a:p>
              <a:pPr indent="0" lvl="0" marL="0" rtl="0" algn="l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">
                  <a:solidFill>
                    <a:srgbClr val="1D1C1D"/>
                  </a:solidFill>
                  <a:highlight>
                    <a:srgbClr val="FFFFFF"/>
                  </a:highlight>
                  <a:latin typeface="Adamina"/>
                  <a:ea typeface="Adamina"/>
                  <a:cs typeface="Adamina"/>
                  <a:sym typeface="Adamina"/>
                </a:rPr>
                <a:t>Social Determinants of Health</a:t>
              </a:r>
              <a:endParaRPr>
                <a:solidFill>
                  <a:schemeClr val="dk1"/>
                </a:solidFill>
                <a:latin typeface="Adamina"/>
                <a:ea typeface="Adamina"/>
                <a:cs typeface="Adamina"/>
                <a:sym typeface="Adamina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Adamina"/>
                <a:ea typeface="Adamina"/>
                <a:cs typeface="Adamina"/>
                <a:sym typeface="Adamina"/>
              </a:endParaRPr>
            </a:p>
          </p:txBody>
        </p:sp>
      </p:grpSp>
      <p:sp>
        <p:nvSpPr>
          <p:cNvPr id="102" name="Google Shape;102;p18"/>
          <p:cNvSpPr/>
          <p:nvPr/>
        </p:nvSpPr>
        <p:spPr>
          <a:xfrm>
            <a:off x="7908975" y="857250"/>
            <a:ext cx="1033200" cy="498300"/>
          </a:xfrm>
          <a:prstGeom prst="rect">
            <a:avLst/>
          </a:prstGeom>
          <a:solidFill>
            <a:srgbClr val="2C6B94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uFill>
                  <a:noFill/>
                </a:uFill>
                <a:latin typeface="Adamina"/>
                <a:ea typeface="Adamina"/>
                <a:cs typeface="Adamina"/>
                <a:sym typeface="Adamina"/>
                <a:hlinkClick action="ppaction://hlinksldjump"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Jump to poster formatting</a:t>
            </a:r>
            <a:endParaRPr sz="1000">
              <a:solidFill>
                <a:schemeClr val="lt1"/>
              </a:solidFill>
              <a:latin typeface="Adamina"/>
              <a:ea typeface="Adamina"/>
              <a:cs typeface="Adamina"/>
              <a:sym typeface="Adamina"/>
            </a:endParaRPr>
          </a:p>
        </p:txBody>
      </p:sp>
      <p:sp>
        <p:nvSpPr>
          <p:cNvPr id="103" name="Google Shape;103;p18"/>
          <p:cNvSpPr/>
          <p:nvPr/>
        </p:nvSpPr>
        <p:spPr>
          <a:xfrm>
            <a:off x="7908975" y="1485700"/>
            <a:ext cx="1033200" cy="498300"/>
          </a:xfrm>
          <a:prstGeom prst="rect">
            <a:avLst/>
          </a:prstGeom>
          <a:solidFill>
            <a:srgbClr val="2C6B94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uFill>
                  <a:noFill/>
                </a:uFill>
                <a:latin typeface="Adamina"/>
                <a:ea typeface="Adamina"/>
                <a:cs typeface="Adamina"/>
                <a:sym typeface="Adamina"/>
                <a:hlinkClick action="ppaction://hlinksldjump"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Jump to video formatting </a:t>
            </a:r>
            <a:endParaRPr sz="1000">
              <a:solidFill>
                <a:schemeClr val="lt1"/>
              </a:solidFill>
              <a:latin typeface="Adamina"/>
              <a:ea typeface="Adamina"/>
              <a:cs typeface="Adamina"/>
              <a:sym typeface="Adamina"/>
            </a:endParaRPr>
          </a:p>
        </p:txBody>
      </p:sp>
      <p:sp>
        <p:nvSpPr>
          <p:cNvPr id="104" name="Google Shape;104;p18">
            <a:hlinkClick action="ppaction://hlinksldjump" r:id="rId6"/>
          </p:cNvPr>
          <p:cNvSpPr/>
          <p:nvPr/>
        </p:nvSpPr>
        <p:spPr>
          <a:xfrm>
            <a:off x="7908975" y="243800"/>
            <a:ext cx="1033200" cy="483300"/>
          </a:xfrm>
          <a:prstGeom prst="rect">
            <a:avLst/>
          </a:prstGeom>
          <a:solidFill>
            <a:srgbClr val="2C6B94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lt1"/>
                </a:solidFill>
                <a:uFill>
                  <a:noFill/>
                </a:uFill>
                <a:latin typeface="Adamina"/>
                <a:ea typeface="Adamina"/>
                <a:cs typeface="Adamina"/>
                <a:sym typeface="Adamina"/>
                <a:hlinkClick action="ppaction://hlinksldjump"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Jump to </a:t>
            </a:r>
            <a:endParaRPr sz="900">
              <a:solidFill>
                <a:schemeClr val="dk1"/>
              </a:solidFill>
              <a:latin typeface="Adamina"/>
              <a:ea typeface="Adamina"/>
              <a:cs typeface="Adamina"/>
              <a:sym typeface="Adamina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lt1"/>
                </a:solidFill>
                <a:uFill>
                  <a:noFill/>
                </a:uFill>
                <a:latin typeface="Adamina"/>
                <a:ea typeface="Adamina"/>
                <a:cs typeface="Adamina"/>
                <a:sym typeface="Adamina"/>
                <a:hlinkClick action="ppaction://hlinksldjump" r:id="rId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2025 Timeline</a:t>
            </a:r>
            <a:endParaRPr sz="1000">
              <a:solidFill>
                <a:schemeClr val="lt1"/>
              </a:solidFill>
              <a:latin typeface="Adamina"/>
              <a:ea typeface="Adamina"/>
              <a:cs typeface="Adamina"/>
              <a:sym typeface="Adamina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0" name="Google Shape;110;p1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11" name="Google Shape;111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19"/>
          <p:cNvSpPr txBox="1"/>
          <p:nvPr/>
        </p:nvSpPr>
        <p:spPr>
          <a:xfrm>
            <a:off x="486725" y="363625"/>
            <a:ext cx="6667800" cy="107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latin typeface="Adamina"/>
                <a:ea typeface="Adamina"/>
                <a:cs typeface="Adamina"/>
                <a:sym typeface="Adamina"/>
              </a:rPr>
              <a:t>2025 </a:t>
            </a:r>
            <a:r>
              <a:rPr b="1" lang="en" sz="3000">
                <a:latin typeface="Adamina"/>
                <a:ea typeface="Adamina"/>
                <a:cs typeface="Adamina"/>
                <a:sym typeface="Adamina"/>
              </a:rPr>
              <a:t>C</a:t>
            </a:r>
            <a:r>
              <a:rPr b="1" lang="en" sz="3000">
                <a:latin typeface="Adamina"/>
                <a:ea typeface="Adamina"/>
                <a:cs typeface="Adamina"/>
                <a:sym typeface="Adamina"/>
              </a:rPr>
              <a:t>lassification</a:t>
            </a:r>
            <a:endParaRPr b="1" sz="3000">
              <a:latin typeface="Adamina"/>
              <a:ea typeface="Adamina"/>
              <a:cs typeface="Adamina"/>
              <a:sym typeface="Adamin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latin typeface="Adamina"/>
                <a:ea typeface="Adamina"/>
                <a:cs typeface="Adamina"/>
                <a:sym typeface="Adamina"/>
              </a:rPr>
              <a:t>Defined by the main principal investigator or the majority</a:t>
            </a:r>
            <a:r>
              <a:rPr lang="en" sz="1500">
                <a:latin typeface="Adamina"/>
                <a:ea typeface="Adamina"/>
                <a:cs typeface="Adamina"/>
                <a:sym typeface="Adamina"/>
              </a:rPr>
              <a:t> </a:t>
            </a:r>
            <a:r>
              <a:rPr lang="en" sz="1500">
                <a:latin typeface="Adamina"/>
                <a:ea typeface="Adamina"/>
                <a:cs typeface="Adamina"/>
                <a:sym typeface="Adamina"/>
              </a:rPr>
              <a:t>of authors</a:t>
            </a:r>
            <a:endParaRPr sz="1500">
              <a:latin typeface="Adamina"/>
              <a:ea typeface="Adamina"/>
              <a:cs typeface="Adamina"/>
              <a:sym typeface="Adamina"/>
            </a:endParaRPr>
          </a:p>
        </p:txBody>
      </p:sp>
      <p:grpSp>
        <p:nvGrpSpPr>
          <p:cNvPr id="113" name="Google Shape;113;p19"/>
          <p:cNvGrpSpPr/>
          <p:nvPr/>
        </p:nvGrpSpPr>
        <p:grpSpPr>
          <a:xfrm>
            <a:off x="358400" y="1577350"/>
            <a:ext cx="7020225" cy="3810413"/>
            <a:chOff x="674179" y="1385121"/>
            <a:chExt cx="6919886" cy="3995400"/>
          </a:xfrm>
        </p:grpSpPr>
        <p:sp>
          <p:nvSpPr>
            <p:cNvPr id="114" name="Google Shape;114;p19"/>
            <p:cNvSpPr txBox="1"/>
            <p:nvPr/>
          </p:nvSpPr>
          <p:spPr>
            <a:xfrm>
              <a:off x="674179" y="1385121"/>
              <a:ext cx="3430800" cy="39954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-298450" lvl="0" marL="457200" rtl="0" algn="l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damina"/>
                <a:buChar char="●"/>
              </a:pPr>
              <a:r>
                <a:rPr b="1" lang="en" sz="1100">
                  <a:solidFill>
                    <a:schemeClr val="dk1"/>
                  </a:solidFill>
                  <a:latin typeface="Adamina"/>
                  <a:ea typeface="Adamina"/>
                  <a:cs typeface="Adamina"/>
                  <a:sym typeface="Adamina"/>
                </a:rPr>
                <a:t>Graduate level student:</a:t>
              </a:r>
              <a:endParaRPr b="1" sz="1100">
                <a:solidFill>
                  <a:schemeClr val="dk1"/>
                </a:solidFill>
                <a:latin typeface="Adamina"/>
                <a:ea typeface="Adamina"/>
                <a:cs typeface="Adamina"/>
                <a:sym typeface="Adamina"/>
              </a:endParaRPr>
            </a:p>
            <a:p>
              <a:pPr indent="-298450" lvl="1" marL="914400" rtl="0" algn="l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damina"/>
                <a:buChar char="○"/>
              </a:pPr>
              <a:r>
                <a:rPr lang="en" sz="1100">
                  <a:solidFill>
                    <a:schemeClr val="dk1"/>
                  </a:solidFill>
                  <a:latin typeface="Adamina"/>
                  <a:ea typeface="Adamina"/>
                  <a:cs typeface="Adamina"/>
                  <a:sym typeface="Adamina"/>
                </a:rPr>
                <a:t>Basic sciences research</a:t>
              </a:r>
              <a:endParaRPr sz="1100">
                <a:solidFill>
                  <a:schemeClr val="dk1"/>
                </a:solidFill>
                <a:latin typeface="Adamina"/>
                <a:ea typeface="Adamina"/>
                <a:cs typeface="Adamina"/>
                <a:sym typeface="Adamina"/>
              </a:endParaRPr>
            </a:p>
            <a:p>
              <a:pPr indent="-298450" lvl="1" marL="914400" rtl="0" algn="l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damina"/>
                <a:buChar char="○"/>
              </a:pPr>
              <a:r>
                <a:rPr lang="en" sz="1100">
                  <a:solidFill>
                    <a:schemeClr val="dk1"/>
                  </a:solidFill>
                  <a:latin typeface="Adamina"/>
                  <a:ea typeface="Adamina"/>
                  <a:cs typeface="Adamina"/>
                  <a:sym typeface="Adamina"/>
                </a:rPr>
                <a:t>Clinical research</a:t>
              </a:r>
              <a:endParaRPr sz="1100">
                <a:solidFill>
                  <a:schemeClr val="dk1"/>
                </a:solidFill>
                <a:latin typeface="Adamina"/>
                <a:ea typeface="Adamina"/>
                <a:cs typeface="Adamina"/>
                <a:sym typeface="Adamina"/>
              </a:endParaRPr>
            </a:p>
            <a:p>
              <a:pPr indent="-298450" lvl="1" marL="914400" rtl="0" algn="l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damina"/>
                <a:buChar char="○"/>
              </a:pPr>
              <a:r>
                <a:rPr lang="en" sz="1100">
                  <a:solidFill>
                    <a:schemeClr val="dk1"/>
                  </a:solidFill>
                  <a:latin typeface="Adamina"/>
                  <a:ea typeface="Adamina"/>
                  <a:cs typeface="Adamina"/>
                  <a:sym typeface="Adamina"/>
                </a:rPr>
                <a:t>Educational research</a:t>
              </a:r>
              <a:endParaRPr sz="1100">
                <a:solidFill>
                  <a:schemeClr val="dk1"/>
                </a:solidFill>
                <a:latin typeface="Adamina"/>
                <a:ea typeface="Adamina"/>
                <a:cs typeface="Adamina"/>
                <a:sym typeface="Adamina"/>
              </a:endParaRPr>
            </a:p>
            <a:p>
              <a:pPr indent="-298450" lvl="0" marL="457200" rtl="0" algn="l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damina"/>
                <a:buChar char="●"/>
              </a:pPr>
              <a:r>
                <a:rPr b="1" lang="en" sz="1100">
                  <a:solidFill>
                    <a:schemeClr val="dk1"/>
                  </a:solidFill>
                  <a:latin typeface="Adamina"/>
                  <a:ea typeface="Adamina"/>
                  <a:cs typeface="Adamina"/>
                  <a:sym typeface="Adamina"/>
                </a:rPr>
                <a:t>Resident or Post Doctoral Fellow</a:t>
              </a:r>
              <a:endParaRPr b="1" sz="1100">
                <a:solidFill>
                  <a:schemeClr val="dk1"/>
                </a:solidFill>
                <a:latin typeface="Adamina"/>
                <a:ea typeface="Adamina"/>
                <a:cs typeface="Adamina"/>
                <a:sym typeface="Adamina"/>
              </a:endParaRPr>
            </a:p>
            <a:p>
              <a:pPr indent="-298450" lvl="1" marL="914400" rtl="0" algn="l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damina"/>
                <a:buChar char="○"/>
              </a:pPr>
              <a:r>
                <a:rPr lang="en" sz="1100">
                  <a:solidFill>
                    <a:schemeClr val="dk1"/>
                  </a:solidFill>
                  <a:latin typeface="Adamina"/>
                  <a:ea typeface="Adamina"/>
                  <a:cs typeface="Adamina"/>
                  <a:sym typeface="Adamina"/>
                </a:rPr>
                <a:t>All areas of research</a:t>
              </a:r>
              <a:endParaRPr sz="1100">
                <a:solidFill>
                  <a:schemeClr val="dk1"/>
                </a:solidFill>
                <a:latin typeface="Adamina"/>
                <a:ea typeface="Adamina"/>
                <a:cs typeface="Adamina"/>
                <a:sym typeface="Adamina"/>
              </a:endParaRPr>
            </a:p>
            <a:p>
              <a:pPr indent="-298450" lvl="0" marL="457200" rtl="0" algn="l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damina"/>
                <a:buChar char="●"/>
              </a:pPr>
              <a:r>
                <a:rPr b="1" lang="en" sz="1100">
                  <a:solidFill>
                    <a:schemeClr val="dk1"/>
                  </a:solidFill>
                  <a:latin typeface="Adamina"/>
                  <a:ea typeface="Adamina"/>
                  <a:cs typeface="Adamina"/>
                  <a:sym typeface="Adamina"/>
                </a:rPr>
                <a:t>Faculty or Staff</a:t>
              </a:r>
              <a:endParaRPr b="1" sz="1100">
                <a:solidFill>
                  <a:schemeClr val="dk1"/>
                </a:solidFill>
                <a:latin typeface="Adamina"/>
                <a:ea typeface="Adamina"/>
                <a:cs typeface="Adamina"/>
                <a:sym typeface="Adamina"/>
              </a:endParaRPr>
            </a:p>
            <a:p>
              <a:pPr indent="-298450" lvl="1" marL="914400" rtl="0" algn="l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damina"/>
                <a:buChar char="○"/>
              </a:pPr>
              <a:r>
                <a:rPr lang="en" sz="1100">
                  <a:solidFill>
                    <a:schemeClr val="dk1"/>
                  </a:solidFill>
                  <a:latin typeface="Adamina"/>
                  <a:ea typeface="Adamina"/>
                  <a:cs typeface="Adamina"/>
                  <a:sym typeface="Adamina"/>
                </a:rPr>
                <a:t>All areas of research</a:t>
              </a:r>
              <a:endParaRPr sz="1100">
                <a:solidFill>
                  <a:schemeClr val="dk1"/>
                </a:solidFill>
                <a:latin typeface="Adamina"/>
                <a:ea typeface="Adamina"/>
                <a:cs typeface="Adamina"/>
                <a:sym typeface="Adamina"/>
              </a:endParaRPr>
            </a:p>
          </p:txBody>
        </p:sp>
        <p:sp>
          <p:nvSpPr>
            <p:cNvPr id="115" name="Google Shape;115;p19"/>
            <p:cNvSpPr txBox="1"/>
            <p:nvPr/>
          </p:nvSpPr>
          <p:spPr>
            <a:xfrm>
              <a:off x="4049266" y="1385122"/>
              <a:ext cx="3544800" cy="33588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-298450" lvl="0" marL="457200" rtl="0" algn="l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damina"/>
                <a:buChar char="●"/>
              </a:pPr>
              <a:r>
                <a:rPr b="1" lang="en" sz="1100">
                  <a:solidFill>
                    <a:schemeClr val="dk1"/>
                  </a:solidFill>
                  <a:latin typeface="Adamina"/>
                  <a:ea typeface="Adamina"/>
                  <a:cs typeface="Adamina"/>
                  <a:sym typeface="Adamina"/>
                </a:rPr>
                <a:t>High School</a:t>
              </a:r>
              <a:endParaRPr b="1" sz="1100">
                <a:solidFill>
                  <a:schemeClr val="dk1"/>
                </a:solidFill>
                <a:latin typeface="Adamina"/>
                <a:ea typeface="Adamina"/>
                <a:cs typeface="Adamina"/>
                <a:sym typeface="Adamina"/>
              </a:endParaRPr>
            </a:p>
            <a:p>
              <a:pPr indent="-298450" lvl="1" marL="914400" rtl="0" algn="l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damina"/>
                <a:buChar char="○"/>
              </a:pPr>
              <a:r>
                <a:rPr lang="en" sz="1100">
                  <a:solidFill>
                    <a:schemeClr val="dk1"/>
                  </a:solidFill>
                  <a:latin typeface="Adamina"/>
                  <a:ea typeface="Adamina"/>
                  <a:cs typeface="Adamina"/>
                  <a:sym typeface="Adamina"/>
                </a:rPr>
                <a:t>All areas of research</a:t>
              </a:r>
              <a:endParaRPr b="1" sz="1100">
                <a:solidFill>
                  <a:schemeClr val="dk1"/>
                </a:solidFill>
                <a:latin typeface="Adamina"/>
                <a:ea typeface="Adamina"/>
                <a:cs typeface="Adamina"/>
                <a:sym typeface="Adamina"/>
              </a:endParaRPr>
            </a:p>
            <a:p>
              <a:pPr indent="-298450" lvl="0" marL="457200" rtl="0" algn="l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damina"/>
                <a:buChar char="●"/>
              </a:pPr>
              <a:r>
                <a:rPr b="1" lang="en" sz="1100">
                  <a:solidFill>
                    <a:schemeClr val="dk1"/>
                  </a:solidFill>
                  <a:latin typeface="Adamina"/>
                  <a:ea typeface="Adamina"/>
                  <a:cs typeface="Adamina"/>
                  <a:sym typeface="Adamina"/>
                </a:rPr>
                <a:t>Undergraduate student</a:t>
              </a:r>
              <a:endParaRPr b="1" sz="1100">
                <a:solidFill>
                  <a:schemeClr val="dk1"/>
                </a:solidFill>
                <a:latin typeface="Adamina"/>
                <a:ea typeface="Adamina"/>
                <a:cs typeface="Adamina"/>
                <a:sym typeface="Adamina"/>
              </a:endParaRPr>
            </a:p>
            <a:p>
              <a:pPr indent="-298450" lvl="1" marL="914400" rtl="0" algn="l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damina"/>
                <a:buChar char="○"/>
              </a:pPr>
              <a:r>
                <a:rPr lang="en" sz="1100">
                  <a:solidFill>
                    <a:schemeClr val="dk1"/>
                  </a:solidFill>
                  <a:latin typeface="Adamina"/>
                  <a:ea typeface="Adamina"/>
                  <a:cs typeface="Adamina"/>
                  <a:sym typeface="Adamina"/>
                </a:rPr>
                <a:t>All areas of research</a:t>
              </a:r>
              <a:endParaRPr sz="1100">
                <a:solidFill>
                  <a:schemeClr val="dk1"/>
                </a:solidFill>
                <a:latin typeface="Adamina"/>
                <a:ea typeface="Adamina"/>
                <a:cs typeface="Adamina"/>
                <a:sym typeface="Adamina"/>
              </a:endParaRPr>
            </a:p>
            <a:p>
              <a:pPr indent="0" lvl="0" marL="457200" rtl="0" algn="l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100">
                <a:solidFill>
                  <a:schemeClr val="dk1"/>
                </a:solidFill>
                <a:latin typeface="Adamina"/>
                <a:ea typeface="Adamina"/>
                <a:cs typeface="Adamina"/>
                <a:sym typeface="Adamina"/>
              </a:endParaRPr>
            </a:p>
            <a:p>
              <a:pPr indent="0" lvl="0" marL="457200" rtl="0" algn="l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100">
                <a:solidFill>
                  <a:schemeClr val="dk1"/>
                </a:solidFill>
                <a:latin typeface="Adamina"/>
                <a:ea typeface="Adamina"/>
                <a:cs typeface="Adamina"/>
                <a:sym typeface="Adamina"/>
              </a:endParaRPr>
            </a:p>
          </p:txBody>
        </p:sp>
      </p:grpSp>
      <p:sp>
        <p:nvSpPr>
          <p:cNvPr id="116" name="Google Shape;116;p19"/>
          <p:cNvSpPr/>
          <p:nvPr/>
        </p:nvSpPr>
        <p:spPr>
          <a:xfrm>
            <a:off x="7908975" y="857250"/>
            <a:ext cx="1033200" cy="498300"/>
          </a:xfrm>
          <a:prstGeom prst="rect">
            <a:avLst/>
          </a:prstGeom>
          <a:solidFill>
            <a:srgbClr val="2C6B94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uFill>
                  <a:noFill/>
                </a:uFill>
                <a:latin typeface="Adamina"/>
                <a:ea typeface="Adamina"/>
                <a:cs typeface="Adamina"/>
                <a:sym typeface="Adamina"/>
                <a:hlinkClick action="ppaction://hlinksldjump"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Jump to poster formatting</a:t>
            </a:r>
            <a:endParaRPr sz="1000">
              <a:solidFill>
                <a:schemeClr val="lt1"/>
              </a:solidFill>
              <a:latin typeface="Adamina"/>
              <a:ea typeface="Adamina"/>
              <a:cs typeface="Adamina"/>
              <a:sym typeface="Adamina"/>
            </a:endParaRPr>
          </a:p>
        </p:txBody>
      </p:sp>
      <p:sp>
        <p:nvSpPr>
          <p:cNvPr id="117" name="Google Shape;117;p19"/>
          <p:cNvSpPr/>
          <p:nvPr/>
        </p:nvSpPr>
        <p:spPr>
          <a:xfrm>
            <a:off x="7908975" y="1485700"/>
            <a:ext cx="1033200" cy="498300"/>
          </a:xfrm>
          <a:prstGeom prst="rect">
            <a:avLst/>
          </a:prstGeom>
          <a:solidFill>
            <a:srgbClr val="2C6B94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uFill>
                  <a:noFill/>
                </a:uFill>
                <a:latin typeface="Adamina"/>
                <a:ea typeface="Adamina"/>
                <a:cs typeface="Adamina"/>
                <a:sym typeface="Adamina"/>
                <a:hlinkClick action="ppaction://hlinksldjump"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Jump to video formatting </a:t>
            </a:r>
            <a:endParaRPr sz="1000">
              <a:solidFill>
                <a:schemeClr val="lt1"/>
              </a:solidFill>
              <a:latin typeface="Adamina"/>
              <a:ea typeface="Adamina"/>
              <a:cs typeface="Adamina"/>
              <a:sym typeface="Adamina"/>
            </a:endParaRPr>
          </a:p>
        </p:txBody>
      </p:sp>
      <p:sp>
        <p:nvSpPr>
          <p:cNvPr id="118" name="Google Shape;118;p19">
            <a:hlinkClick action="ppaction://hlinksldjump" r:id="rId6"/>
          </p:cNvPr>
          <p:cNvSpPr/>
          <p:nvPr/>
        </p:nvSpPr>
        <p:spPr>
          <a:xfrm>
            <a:off x="7908975" y="243800"/>
            <a:ext cx="1033200" cy="483300"/>
          </a:xfrm>
          <a:prstGeom prst="rect">
            <a:avLst/>
          </a:prstGeom>
          <a:solidFill>
            <a:srgbClr val="2C6B94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lt1"/>
                </a:solidFill>
                <a:uFill>
                  <a:noFill/>
                </a:uFill>
                <a:latin typeface="Adamina"/>
                <a:ea typeface="Adamina"/>
                <a:cs typeface="Adamina"/>
                <a:sym typeface="Adamina"/>
                <a:hlinkClick action="ppaction://hlinksldjump"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Jump to </a:t>
            </a:r>
            <a:endParaRPr sz="900">
              <a:solidFill>
                <a:schemeClr val="dk1"/>
              </a:solidFill>
              <a:latin typeface="Adamina"/>
              <a:ea typeface="Adamina"/>
              <a:cs typeface="Adamina"/>
              <a:sym typeface="Adamina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lt1"/>
                </a:solidFill>
                <a:uFill>
                  <a:noFill/>
                </a:uFill>
                <a:latin typeface="Adamina"/>
                <a:ea typeface="Adamina"/>
                <a:cs typeface="Adamina"/>
                <a:sym typeface="Adamina"/>
                <a:hlinkClick action="ppaction://hlinksldjump" r:id="rId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2025 Timeline</a:t>
            </a:r>
            <a:endParaRPr sz="1000">
              <a:solidFill>
                <a:schemeClr val="lt1"/>
              </a:solidFill>
              <a:latin typeface="Adamina"/>
              <a:ea typeface="Adamina"/>
              <a:cs typeface="Adamina"/>
              <a:sym typeface="Adamina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Google Shape;123;p20" title="IBRS 2025 Bucky's Guide Step1 post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53325" y="20113"/>
            <a:ext cx="6237351" cy="5103273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p20"/>
          <p:cNvSpPr txBox="1"/>
          <p:nvPr/>
        </p:nvSpPr>
        <p:spPr>
          <a:xfrm>
            <a:off x="1890175" y="3963800"/>
            <a:ext cx="3151200" cy="63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</a:rPr>
              <a:t>Click the </a:t>
            </a:r>
            <a:r>
              <a:rPr b="1" lang="en" sz="1800" u="sng">
                <a:solidFill>
                  <a:schemeClr val="hlink"/>
                </a:solidFill>
                <a:hlinkClick r:id="rId4"/>
              </a:rPr>
              <a:t>link</a:t>
            </a:r>
            <a:r>
              <a:rPr b="1" lang="en" sz="1800">
                <a:solidFill>
                  <a:schemeClr val="dk1"/>
                </a:solidFill>
              </a:rPr>
              <a:t> to register!</a:t>
            </a:r>
            <a:endParaRPr b="1" sz="18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Google Shape;129;p21" title="IBRS 2025 Bucky's Guide Step2 post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28750" y="0"/>
            <a:ext cx="62865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